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313" r:id="rId2"/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5" r:id="rId21"/>
    <p:sldId id="274" r:id="rId22"/>
    <p:sldId id="276" r:id="rId23"/>
    <p:sldId id="277" r:id="rId24"/>
    <p:sldId id="278" r:id="rId25"/>
    <p:sldId id="279" r:id="rId26"/>
    <p:sldId id="283" r:id="rId27"/>
    <p:sldId id="280" r:id="rId28"/>
    <p:sldId id="281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307" r:id="rId42"/>
    <p:sldId id="308" r:id="rId43"/>
    <p:sldId id="309" r:id="rId44"/>
    <p:sldId id="310" r:id="rId45"/>
    <p:sldId id="312" r:id="rId46"/>
    <p:sldId id="297" r:id="rId47"/>
    <p:sldId id="301" r:id="rId48"/>
    <p:sldId id="298" r:id="rId49"/>
    <p:sldId id="299" r:id="rId50"/>
    <p:sldId id="300" r:id="rId51"/>
    <p:sldId id="302" r:id="rId52"/>
    <p:sldId id="303" r:id="rId53"/>
    <p:sldId id="304" r:id="rId54"/>
    <p:sldId id="305" r:id="rId55"/>
    <p:sldId id="306" r:id="rId56"/>
    <p:sldId id="296" r:id="rId57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BFAE1"/>
    <a:srgbClr val="FFE4B5"/>
    <a:srgbClr val="EFF3FB"/>
    <a:srgbClr val="D93742"/>
    <a:srgbClr val="18A559"/>
    <a:srgbClr val="F7C64C"/>
    <a:srgbClr val="4A648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708"/>
    <p:restoredTop sz="93706"/>
  </p:normalViewPr>
  <p:slideViewPr>
    <p:cSldViewPr snapToGrid="0" snapToObjects="1">
      <p:cViewPr varScale="1">
        <p:scale>
          <a:sx n="94" d="100"/>
          <a:sy n="94" d="100"/>
        </p:scale>
        <p:origin x="232" y="6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presProps" Target="presProps.xml"/><Relationship Id="rId5" Type="http://schemas.openxmlformats.org/officeDocument/2006/relationships/slide" Target="slides/slide4.xml"/><Relationship Id="rId61" Type="http://schemas.openxmlformats.org/officeDocument/2006/relationships/tableStyles" Target="tableStyles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B4ADD8-1AC1-544F-A4BC-289F9351105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cs-CZ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722BE54-6E38-1F42-831E-6AF77C83920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cs-CZ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931FF45-11E1-A747-A205-5727146F03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FF0103-409F-B642-8565-410A21B7E762}" type="datetimeFigureOut">
              <a:rPr lang="cs-CZ" smtClean="0"/>
              <a:t>19.10.18</a:t>
            </a:fld>
            <a:endParaRPr lang="cs-CZ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72026D7-4820-F84E-9985-58F600991C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A99B7D5-FEF0-8248-9E81-83CA01F2E1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8C14D9-8D8C-AC4D-909F-8CE950DD358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646115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5F3D55-A556-5F43-88A6-B0A51CE816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cs-CZ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2B03EE9-499D-CF41-8983-E725E100ED2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cs-CZ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FCCB58A-A32D-8849-BB4D-55FAA17B34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FF0103-409F-B642-8565-410A21B7E762}" type="datetimeFigureOut">
              <a:rPr lang="cs-CZ" smtClean="0"/>
              <a:t>19.10.18</a:t>
            </a:fld>
            <a:endParaRPr lang="cs-CZ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CA0564A-6CE0-CE4B-A5B4-67CBFBCAFF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FF3FF4C-1044-6F43-920E-DEE674096B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8C14D9-8D8C-AC4D-909F-8CE950DD358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832800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B598C2D-1719-E145-9AA5-4F384410A8F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cs-CZ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C5311C8-432B-8547-B042-F27DD59166B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cs-CZ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AAD7609-9731-2445-9DEB-09A7C4C1BD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FF0103-409F-B642-8565-410A21B7E762}" type="datetimeFigureOut">
              <a:rPr lang="cs-CZ" smtClean="0"/>
              <a:t>19.10.18</a:t>
            </a:fld>
            <a:endParaRPr lang="cs-CZ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731F869-931D-0543-A609-D4B762EA4B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BD6792D-CD78-174B-835D-11B45583D6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8C14D9-8D8C-AC4D-909F-8CE950DD358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799329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FDB0E0-934E-CD48-A736-6E69CDECFE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cs-CZ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D968BAF-4FA2-5248-A6F4-EFB316CD445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cs-CZ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BB63F87-ABB3-6D41-8C4A-911529C7FD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FF0103-409F-B642-8565-410A21B7E762}" type="datetimeFigureOut">
              <a:rPr lang="cs-CZ" smtClean="0"/>
              <a:t>19.10.18</a:t>
            </a:fld>
            <a:endParaRPr lang="cs-CZ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7318139-6262-E848-BBBB-0189436E46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E1FEE33-7F30-314D-92F0-901CD63F9F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8C14D9-8D8C-AC4D-909F-8CE950DD358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543865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8D908B-40EF-2A45-8A2C-B4E311C934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cs-CZ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4D796B4-5E27-DC41-B9F9-6889DE7EF60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F0CF65A-1D10-604B-BFFD-8365D7ED1F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FF0103-409F-B642-8565-410A21B7E762}" type="datetimeFigureOut">
              <a:rPr lang="cs-CZ" smtClean="0"/>
              <a:t>19.10.18</a:t>
            </a:fld>
            <a:endParaRPr lang="cs-CZ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B2A1DD8-8E3F-A14A-9889-7BA1C30500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7E74607-EE74-FD4D-99DB-3724158E7F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8C14D9-8D8C-AC4D-909F-8CE950DD358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732828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CD7E49-4AB8-D342-8373-B79C98342B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cs-CZ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EF3E5E6-B2CA-F045-894D-304874BD1B3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cs-CZ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6C86927-6CDB-4D45-AD8D-3D7C1CEC386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cs-CZ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F78F37C-EF54-3E4F-B4D5-9D75EB482E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FF0103-409F-B642-8565-410A21B7E762}" type="datetimeFigureOut">
              <a:rPr lang="cs-CZ" smtClean="0"/>
              <a:t>19.10.18</a:t>
            </a:fld>
            <a:endParaRPr lang="cs-CZ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EEA516C-B96B-7D4F-BB22-AABA1AADA8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E0C9BA0-6EBC-1E47-ADC8-1A59E3C019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8C14D9-8D8C-AC4D-909F-8CE950DD358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794801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54C301-9EFE-6148-B185-3549DA510C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cs-CZ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2E41B95-2C8E-6D4A-9520-5C2838C5B5C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E7557B3-B92F-A148-9123-EE83421EB89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cs-CZ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1A32BA3-1DF8-434B-953A-F1413CD793D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E3A027B-8E41-A54C-98C2-E174FF8D132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cs-CZ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9334424-32BE-E247-925E-4641C4BCE5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FF0103-409F-B642-8565-410A21B7E762}" type="datetimeFigureOut">
              <a:rPr lang="cs-CZ" smtClean="0"/>
              <a:t>19.10.18</a:t>
            </a:fld>
            <a:endParaRPr lang="cs-CZ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71C6445-4713-DB4D-A2ED-46184BAB55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620B2BF-E0CE-EC4D-B512-E575E0AFF6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8C14D9-8D8C-AC4D-909F-8CE950DD358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287346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6A80E3-1265-1944-9D4A-9AA2D6C206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cs-CZ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878F054-B23D-3D42-8739-532F03555A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FF0103-409F-B642-8565-410A21B7E762}" type="datetimeFigureOut">
              <a:rPr lang="cs-CZ" smtClean="0"/>
              <a:t>19.10.18</a:t>
            </a:fld>
            <a:endParaRPr lang="cs-CZ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5976FF8-B94D-C442-9E3E-60656AEDF8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88799B2-0C04-B141-8650-48CA793438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8C14D9-8D8C-AC4D-909F-8CE950DD358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198682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5CB3946-3AF3-C546-A3F4-6FEB5E69E1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FF0103-409F-B642-8565-410A21B7E762}" type="datetimeFigureOut">
              <a:rPr lang="cs-CZ" smtClean="0"/>
              <a:t>19.10.18</a:t>
            </a:fld>
            <a:endParaRPr lang="cs-CZ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C846E1B-E6EB-FA49-910B-B8AC3EC5E8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A30AAF5-DA6D-AE44-BE7B-1E38CF39E1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8C14D9-8D8C-AC4D-909F-8CE950DD358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664331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072044-1930-9C40-B7C6-F8AFB1EC6C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cs-CZ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AFDAEB3-606F-774A-B80F-7D93A54BFF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cs-CZ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3A87926-7132-A14B-B02A-A8790723BDA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E3D8914-DBF5-F144-8513-3AB661D8B7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FF0103-409F-B642-8565-410A21B7E762}" type="datetimeFigureOut">
              <a:rPr lang="cs-CZ" smtClean="0"/>
              <a:t>19.10.18</a:t>
            </a:fld>
            <a:endParaRPr lang="cs-CZ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A0F6036-3891-DE4E-AC52-388BB5402B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708B9A8-1A3F-5248-908E-D970E6C6AA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8C14D9-8D8C-AC4D-909F-8CE950DD358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692644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897C91-4379-1D4B-8211-50AD4BD5D0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cs-CZ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FA2DEE3-6C61-D541-B481-F755350010F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E501453-6A41-2B4E-A6BC-D5F48FC15CE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4A08A72-6F94-4344-A0CF-77AAE6A55B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FF0103-409F-B642-8565-410A21B7E762}" type="datetimeFigureOut">
              <a:rPr lang="cs-CZ" smtClean="0"/>
              <a:t>19.10.18</a:t>
            </a:fld>
            <a:endParaRPr lang="cs-CZ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06E7A43-74F2-C648-AE4C-DF5425BA63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6269C9A-B859-7249-BD1C-0163583B64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8C14D9-8D8C-AC4D-909F-8CE950DD358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654384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4ADB04D-D814-894E-9319-2D8BD21201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cs-CZ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8A0EA20-EF2A-E04B-8E29-B746F2DBCDF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cs-CZ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5AEDA35-BAA5-0747-9598-85B65D97085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FF0103-409F-B642-8565-410A21B7E762}" type="datetimeFigureOut">
              <a:rPr lang="cs-CZ" smtClean="0"/>
              <a:t>19.10.18</a:t>
            </a:fld>
            <a:endParaRPr lang="cs-CZ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D32A6F0-22D0-064B-B8CF-E7B581DB072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98DC36D-E9D7-694C-8007-7EC0B86C659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8C14D9-8D8C-AC4D-909F-8CE950DD358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20288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hyperlink" Target="http://www.rcsb.org/" TargetMode="Externa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nobel.se/" TargetMode="External"/><Relationship Id="rId2" Type="http://schemas.openxmlformats.org/officeDocument/2006/relationships/hyperlink" Target="http://www.wikipedia.com/" TargetMode="Externa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png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png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BD76AD7C-9363-C547-841E-9D77007A856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21000" y="444500"/>
            <a:ext cx="6350000" cy="596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930587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E3C1A1E7-D39B-4742-939E-D1156DDE47C1}"/>
              </a:ext>
            </a:extLst>
          </p:cNvPr>
          <p:cNvSpPr txBox="1"/>
          <p:nvPr/>
        </p:nvSpPr>
        <p:spPr>
          <a:xfrm>
            <a:off x="200967" y="90435"/>
            <a:ext cx="11163719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600" b="1" dirty="0" err="1"/>
              <a:t>Outline</a:t>
            </a:r>
            <a:endParaRPr lang="cs-CZ" sz="3600" b="1" dirty="0"/>
          </a:p>
          <a:p>
            <a:endParaRPr lang="cs-CZ" sz="3600" b="1" dirty="0"/>
          </a:p>
          <a:p>
            <a:endParaRPr lang="cs-CZ" sz="3600" b="1" dirty="0"/>
          </a:p>
          <a:p>
            <a:r>
              <a:rPr lang="cs-CZ" sz="3600" dirty="0"/>
              <a:t>  </a:t>
            </a:r>
            <a:r>
              <a:rPr lang="cs-CZ" sz="3600" dirty="0" err="1"/>
              <a:t>Glucose</a:t>
            </a:r>
            <a:r>
              <a:rPr lang="cs-CZ" sz="3600" dirty="0"/>
              <a:t>			</a:t>
            </a:r>
            <a:r>
              <a:rPr lang="cs-CZ" sz="3600" dirty="0" err="1"/>
              <a:t>pyruvate</a:t>
            </a:r>
            <a:endParaRPr lang="cs-CZ" sz="3600" dirty="0"/>
          </a:p>
          <a:p>
            <a:r>
              <a:rPr lang="cs-CZ" sz="3600" dirty="0"/>
              <a:t>c-c-c-c-c-c		   c-c-c</a:t>
            </a:r>
          </a:p>
          <a:p>
            <a:r>
              <a:rPr lang="cs-CZ" sz="3600" dirty="0"/>
              <a:t>				</a:t>
            </a:r>
            <a:r>
              <a:rPr lang="cs-CZ" sz="3600" dirty="0" err="1"/>
              <a:t>pyruvate</a:t>
            </a:r>
            <a:r>
              <a:rPr lang="cs-CZ" sz="3600" dirty="0"/>
              <a:t>	        Acetyl </a:t>
            </a:r>
            <a:r>
              <a:rPr lang="cs-CZ" sz="3600" dirty="0" err="1"/>
              <a:t>CoA</a:t>
            </a:r>
            <a:r>
              <a:rPr lang="cs-CZ" sz="3600" dirty="0"/>
              <a:t>        </a:t>
            </a:r>
            <a:r>
              <a:rPr lang="cs-CZ" sz="3600" dirty="0" err="1"/>
              <a:t>citric</a:t>
            </a:r>
            <a:r>
              <a:rPr lang="cs-CZ" sz="3600" dirty="0"/>
              <a:t> acid</a:t>
            </a:r>
          </a:p>
          <a:p>
            <a:r>
              <a:rPr lang="cs-CZ" sz="3600" dirty="0"/>
              <a:t>				   c-c-c			c-c	            c-c-c-c</a:t>
            </a:r>
          </a:p>
          <a:p>
            <a:r>
              <a:rPr lang="cs-CZ" sz="3600" dirty="0"/>
              <a:t>		</a:t>
            </a:r>
          </a:p>
          <a:p>
            <a:r>
              <a:rPr lang="cs-CZ" sz="3600" dirty="0"/>
              <a:t>																   		</a:t>
            </a:r>
            <a:r>
              <a:rPr lang="cs-CZ" sz="3600" dirty="0" err="1"/>
              <a:t>Oxalacetate</a:t>
            </a:r>
            <a:endParaRPr lang="cs-CZ" sz="3600" dirty="0"/>
          </a:p>
          <a:p>
            <a:r>
              <a:rPr lang="cs-CZ" sz="3600" dirty="0"/>
              <a:t>					     	     c-c-c-c</a:t>
            </a:r>
            <a:r>
              <a:rPr lang="cs-CZ" sz="3600" baseline="-25000" dirty="0"/>
              <a:t>	</a:t>
            </a:r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263F6F01-9B23-2440-B593-8FF0446B9968}"/>
              </a:ext>
            </a:extLst>
          </p:cNvPr>
          <p:cNvCxnSpPr/>
          <p:nvPr/>
        </p:nvCxnSpPr>
        <p:spPr>
          <a:xfrm>
            <a:off x="2164035" y="2123295"/>
            <a:ext cx="1557494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87A40707-7B5C-B54B-8656-8EE8E2D1B3C3}"/>
              </a:ext>
            </a:extLst>
          </p:cNvPr>
          <p:cNvCxnSpPr>
            <a:cxnSpLocks/>
          </p:cNvCxnSpPr>
          <p:nvPr/>
        </p:nvCxnSpPr>
        <p:spPr>
          <a:xfrm>
            <a:off x="2164035" y="2123295"/>
            <a:ext cx="1699191" cy="1081892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D766D504-BBAD-DB4A-81E2-1ED27D009874}"/>
              </a:ext>
            </a:extLst>
          </p:cNvPr>
          <p:cNvCxnSpPr>
            <a:cxnSpLocks/>
          </p:cNvCxnSpPr>
          <p:nvPr/>
        </p:nvCxnSpPr>
        <p:spPr>
          <a:xfrm>
            <a:off x="8694478" y="3205187"/>
            <a:ext cx="642948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AB54721A-CEF7-FE43-B23B-811D6B80931C}"/>
              </a:ext>
            </a:extLst>
          </p:cNvPr>
          <p:cNvCxnSpPr>
            <a:cxnSpLocks/>
          </p:cNvCxnSpPr>
          <p:nvPr/>
        </p:nvCxnSpPr>
        <p:spPr>
          <a:xfrm>
            <a:off x="5705062" y="3205187"/>
            <a:ext cx="779328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Freeform 20">
            <a:extLst>
              <a:ext uri="{FF2B5EF4-FFF2-40B4-BE49-F238E27FC236}">
                <a16:creationId xmlns:a16="http://schemas.microsoft.com/office/drawing/2014/main" id="{8D1BA058-4ECF-494F-BB4C-C02AC44598F0}"/>
              </a:ext>
            </a:extLst>
          </p:cNvPr>
          <p:cNvSpPr/>
          <p:nvPr/>
        </p:nvSpPr>
        <p:spPr>
          <a:xfrm>
            <a:off x="5386484" y="3207026"/>
            <a:ext cx="3598490" cy="2266122"/>
          </a:xfrm>
          <a:custGeom>
            <a:avLst/>
            <a:gdLst>
              <a:gd name="connsiteX0" fmla="*/ 272194 w 3598490"/>
              <a:gd name="connsiteY0" fmla="*/ 2266122 h 2266122"/>
              <a:gd name="connsiteX1" fmla="*/ 99916 w 3598490"/>
              <a:gd name="connsiteY1" fmla="*/ 1457739 h 2266122"/>
              <a:gd name="connsiteX2" fmla="*/ 1623916 w 3598490"/>
              <a:gd name="connsiteY2" fmla="*/ 1298713 h 2266122"/>
              <a:gd name="connsiteX3" fmla="*/ 3108159 w 3598490"/>
              <a:gd name="connsiteY3" fmla="*/ 1033670 h 2266122"/>
              <a:gd name="connsiteX4" fmla="*/ 3227429 w 3598490"/>
              <a:gd name="connsiteY4" fmla="*/ 357809 h 2266122"/>
              <a:gd name="connsiteX5" fmla="*/ 3598490 w 3598490"/>
              <a:gd name="connsiteY5" fmla="*/ 0 h 22661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98490" h="2266122">
                <a:moveTo>
                  <a:pt x="272194" y="2266122"/>
                </a:moveTo>
                <a:cubicBezTo>
                  <a:pt x="73411" y="1942548"/>
                  <a:pt x="-125371" y="1618974"/>
                  <a:pt x="99916" y="1457739"/>
                </a:cubicBezTo>
                <a:cubicBezTo>
                  <a:pt x="325203" y="1296504"/>
                  <a:pt x="1122542" y="1369391"/>
                  <a:pt x="1623916" y="1298713"/>
                </a:cubicBezTo>
                <a:cubicBezTo>
                  <a:pt x="2125290" y="1228035"/>
                  <a:pt x="2840907" y="1190487"/>
                  <a:pt x="3108159" y="1033670"/>
                </a:cubicBezTo>
                <a:cubicBezTo>
                  <a:pt x="3375411" y="876853"/>
                  <a:pt x="3145707" y="530087"/>
                  <a:pt x="3227429" y="357809"/>
                </a:cubicBezTo>
                <a:cubicBezTo>
                  <a:pt x="3309151" y="185531"/>
                  <a:pt x="3453820" y="92765"/>
                  <a:pt x="3598490" y="0"/>
                </a:cubicBezTo>
              </a:path>
            </a:pathLst>
          </a:cu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482EA453-4C51-454A-A32A-18F8B255E0F0}"/>
              </a:ext>
            </a:extLst>
          </p:cNvPr>
          <p:cNvSpPr/>
          <p:nvPr/>
        </p:nvSpPr>
        <p:spPr>
          <a:xfrm>
            <a:off x="4837044" y="3485322"/>
            <a:ext cx="371061" cy="49033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AA9DEBCB-4A6A-BB4A-9694-0A180C756E7A}"/>
              </a:ext>
            </a:extLst>
          </p:cNvPr>
          <p:cNvSpPr/>
          <p:nvPr/>
        </p:nvSpPr>
        <p:spPr>
          <a:xfrm>
            <a:off x="9420269" y="318052"/>
            <a:ext cx="2678965" cy="6400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0665328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E3C1A1E7-D39B-4742-939E-D1156DDE47C1}"/>
              </a:ext>
            </a:extLst>
          </p:cNvPr>
          <p:cNvSpPr txBox="1"/>
          <p:nvPr/>
        </p:nvSpPr>
        <p:spPr>
          <a:xfrm>
            <a:off x="200967" y="90435"/>
            <a:ext cx="11163719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600" b="1" dirty="0" err="1"/>
              <a:t>Outline</a:t>
            </a:r>
            <a:endParaRPr lang="cs-CZ" sz="3600" b="1" dirty="0"/>
          </a:p>
          <a:p>
            <a:endParaRPr lang="cs-CZ" sz="3600" b="1" dirty="0"/>
          </a:p>
          <a:p>
            <a:endParaRPr lang="cs-CZ" sz="3600" b="1" dirty="0"/>
          </a:p>
          <a:p>
            <a:r>
              <a:rPr lang="cs-CZ" sz="3600" dirty="0"/>
              <a:t>  </a:t>
            </a:r>
            <a:r>
              <a:rPr lang="cs-CZ" sz="3600" dirty="0" err="1"/>
              <a:t>Glucose</a:t>
            </a:r>
            <a:r>
              <a:rPr lang="cs-CZ" sz="3600" dirty="0"/>
              <a:t>			</a:t>
            </a:r>
            <a:r>
              <a:rPr lang="cs-CZ" sz="3600" dirty="0" err="1"/>
              <a:t>pyruvate</a:t>
            </a:r>
            <a:endParaRPr lang="cs-CZ" sz="3600" dirty="0"/>
          </a:p>
          <a:p>
            <a:r>
              <a:rPr lang="cs-CZ" sz="3600" dirty="0"/>
              <a:t>c-c-c-c-c-c		   c-c-c</a:t>
            </a:r>
          </a:p>
          <a:p>
            <a:r>
              <a:rPr lang="cs-CZ" sz="3600" dirty="0"/>
              <a:t>				</a:t>
            </a:r>
            <a:r>
              <a:rPr lang="cs-CZ" sz="3600" dirty="0" err="1"/>
              <a:t>pyruvate</a:t>
            </a:r>
            <a:r>
              <a:rPr lang="cs-CZ" sz="3600" dirty="0"/>
              <a:t>	        Acetyl </a:t>
            </a:r>
            <a:r>
              <a:rPr lang="cs-CZ" sz="3600" dirty="0" err="1"/>
              <a:t>CoA</a:t>
            </a:r>
            <a:r>
              <a:rPr lang="cs-CZ" sz="3600" dirty="0"/>
              <a:t>        </a:t>
            </a:r>
            <a:r>
              <a:rPr lang="cs-CZ" sz="3600" dirty="0" err="1"/>
              <a:t>citric</a:t>
            </a:r>
            <a:r>
              <a:rPr lang="cs-CZ" sz="3600" dirty="0"/>
              <a:t> acid</a:t>
            </a:r>
          </a:p>
          <a:p>
            <a:r>
              <a:rPr lang="cs-CZ" sz="3600" dirty="0"/>
              <a:t>				   c-c-c			c-c	            c-c-c-c</a:t>
            </a:r>
          </a:p>
          <a:p>
            <a:r>
              <a:rPr lang="cs-CZ" sz="3600" dirty="0"/>
              <a:t>		</a:t>
            </a:r>
          </a:p>
          <a:p>
            <a:r>
              <a:rPr lang="cs-CZ" sz="3600" dirty="0"/>
              <a:t>																   		</a:t>
            </a:r>
            <a:r>
              <a:rPr lang="cs-CZ" sz="3600" dirty="0" err="1"/>
              <a:t>Oxalacetate</a:t>
            </a:r>
            <a:endParaRPr lang="cs-CZ" sz="3600" dirty="0"/>
          </a:p>
          <a:p>
            <a:r>
              <a:rPr lang="cs-CZ" sz="3600" dirty="0"/>
              <a:t>					     	     c-c-c-c</a:t>
            </a:r>
            <a:r>
              <a:rPr lang="cs-CZ" sz="3600" baseline="-25000" dirty="0"/>
              <a:t>	</a:t>
            </a:r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263F6F01-9B23-2440-B593-8FF0446B9968}"/>
              </a:ext>
            </a:extLst>
          </p:cNvPr>
          <p:cNvCxnSpPr/>
          <p:nvPr/>
        </p:nvCxnSpPr>
        <p:spPr>
          <a:xfrm>
            <a:off x="2164035" y="2123295"/>
            <a:ext cx="1557494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87A40707-7B5C-B54B-8656-8EE8E2D1B3C3}"/>
              </a:ext>
            </a:extLst>
          </p:cNvPr>
          <p:cNvCxnSpPr>
            <a:cxnSpLocks/>
          </p:cNvCxnSpPr>
          <p:nvPr/>
        </p:nvCxnSpPr>
        <p:spPr>
          <a:xfrm>
            <a:off x="2164035" y="2123295"/>
            <a:ext cx="1699191" cy="1081892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D766D504-BBAD-DB4A-81E2-1ED27D009874}"/>
              </a:ext>
            </a:extLst>
          </p:cNvPr>
          <p:cNvCxnSpPr>
            <a:cxnSpLocks/>
          </p:cNvCxnSpPr>
          <p:nvPr/>
        </p:nvCxnSpPr>
        <p:spPr>
          <a:xfrm>
            <a:off x="8694478" y="3205187"/>
            <a:ext cx="642948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AB54721A-CEF7-FE43-B23B-811D6B80931C}"/>
              </a:ext>
            </a:extLst>
          </p:cNvPr>
          <p:cNvCxnSpPr>
            <a:cxnSpLocks/>
          </p:cNvCxnSpPr>
          <p:nvPr/>
        </p:nvCxnSpPr>
        <p:spPr>
          <a:xfrm>
            <a:off x="5705062" y="3205187"/>
            <a:ext cx="779328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Freeform 20">
            <a:extLst>
              <a:ext uri="{FF2B5EF4-FFF2-40B4-BE49-F238E27FC236}">
                <a16:creationId xmlns:a16="http://schemas.microsoft.com/office/drawing/2014/main" id="{8D1BA058-4ECF-494F-BB4C-C02AC44598F0}"/>
              </a:ext>
            </a:extLst>
          </p:cNvPr>
          <p:cNvSpPr/>
          <p:nvPr/>
        </p:nvSpPr>
        <p:spPr>
          <a:xfrm>
            <a:off x="5386484" y="3207026"/>
            <a:ext cx="3598490" cy="2266122"/>
          </a:xfrm>
          <a:custGeom>
            <a:avLst/>
            <a:gdLst>
              <a:gd name="connsiteX0" fmla="*/ 272194 w 3598490"/>
              <a:gd name="connsiteY0" fmla="*/ 2266122 h 2266122"/>
              <a:gd name="connsiteX1" fmla="*/ 99916 w 3598490"/>
              <a:gd name="connsiteY1" fmla="*/ 1457739 h 2266122"/>
              <a:gd name="connsiteX2" fmla="*/ 1623916 w 3598490"/>
              <a:gd name="connsiteY2" fmla="*/ 1298713 h 2266122"/>
              <a:gd name="connsiteX3" fmla="*/ 3108159 w 3598490"/>
              <a:gd name="connsiteY3" fmla="*/ 1033670 h 2266122"/>
              <a:gd name="connsiteX4" fmla="*/ 3227429 w 3598490"/>
              <a:gd name="connsiteY4" fmla="*/ 357809 h 2266122"/>
              <a:gd name="connsiteX5" fmla="*/ 3598490 w 3598490"/>
              <a:gd name="connsiteY5" fmla="*/ 0 h 22661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98490" h="2266122">
                <a:moveTo>
                  <a:pt x="272194" y="2266122"/>
                </a:moveTo>
                <a:cubicBezTo>
                  <a:pt x="73411" y="1942548"/>
                  <a:pt x="-125371" y="1618974"/>
                  <a:pt x="99916" y="1457739"/>
                </a:cubicBezTo>
                <a:cubicBezTo>
                  <a:pt x="325203" y="1296504"/>
                  <a:pt x="1122542" y="1369391"/>
                  <a:pt x="1623916" y="1298713"/>
                </a:cubicBezTo>
                <a:cubicBezTo>
                  <a:pt x="2125290" y="1228035"/>
                  <a:pt x="2840907" y="1190487"/>
                  <a:pt x="3108159" y="1033670"/>
                </a:cubicBezTo>
                <a:cubicBezTo>
                  <a:pt x="3375411" y="876853"/>
                  <a:pt x="3145707" y="530087"/>
                  <a:pt x="3227429" y="357809"/>
                </a:cubicBezTo>
                <a:cubicBezTo>
                  <a:pt x="3309151" y="185531"/>
                  <a:pt x="3453820" y="92765"/>
                  <a:pt x="3598490" y="0"/>
                </a:cubicBezTo>
              </a:path>
            </a:pathLst>
          </a:cu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482EA453-4C51-454A-A32A-18F8B255E0F0}"/>
              </a:ext>
            </a:extLst>
          </p:cNvPr>
          <p:cNvSpPr/>
          <p:nvPr/>
        </p:nvSpPr>
        <p:spPr>
          <a:xfrm>
            <a:off x="4837044" y="3485322"/>
            <a:ext cx="371061" cy="49033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93434251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E3C1A1E7-D39B-4742-939E-D1156DDE47C1}"/>
              </a:ext>
            </a:extLst>
          </p:cNvPr>
          <p:cNvSpPr txBox="1"/>
          <p:nvPr/>
        </p:nvSpPr>
        <p:spPr>
          <a:xfrm>
            <a:off x="200967" y="90435"/>
            <a:ext cx="11163719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600" b="1" dirty="0" err="1"/>
              <a:t>Outline</a:t>
            </a:r>
            <a:endParaRPr lang="cs-CZ" sz="3600" b="1" dirty="0"/>
          </a:p>
          <a:p>
            <a:endParaRPr lang="cs-CZ" sz="3600" b="1" dirty="0"/>
          </a:p>
          <a:p>
            <a:endParaRPr lang="cs-CZ" sz="3600" b="1" dirty="0"/>
          </a:p>
          <a:p>
            <a:r>
              <a:rPr lang="cs-CZ" sz="3600" dirty="0"/>
              <a:t>  </a:t>
            </a:r>
            <a:r>
              <a:rPr lang="cs-CZ" sz="3600" dirty="0" err="1"/>
              <a:t>Glucose</a:t>
            </a:r>
            <a:r>
              <a:rPr lang="cs-CZ" sz="3600" dirty="0"/>
              <a:t>			</a:t>
            </a:r>
            <a:r>
              <a:rPr lang="cs-CZ" sz="3600" dirty="0" err="1"/>
              <a:t>pyruvate</a:t>
            </a:r>
            <a:endParaRPr lang="cs-CZ" sz="3600" dirty="0"/>
          </a:p>
          <a:p>
            <a:r>
              <a:rPr lang="cs-CZ" sz="3600" dirty="0"/>
              <a:t>c-c-c-c-c-c		   c-c-c</a:t>
            </a:r>
          </a:p>
          <a:p>
            <a:r>
              <a:rPr lang="cs-CZ" sz="3600" dirty="0"/>
              <a:t>				</a:t>
            </a:r>
            <a:r>
              <a:rPr lang="cs-CZ" sz="3600" dirty="0" err="1"/>
              <a:t>pyruvate</a:t>
            </a:r>
            <a:r>
              <a:rPr lang="cs-CZ" sz="3600" dirty="0"/>
              <a:t>	        Acetyl </a:t>
            </a:r>
            <a:r>
              <a:rPr lang="cs-CZ" sz="3600" dirty="0" err="1"/>
              <a:t>CoA</a:t>
            </a:r>
            <a:r>
              <a:rPr lang="cs-CZ" sz="3600" dirty="0"/>
              <a:t>        </a:t>
            </a:r>
            <a:r>
              <a:rPr lang="cs-CZ" sz="3600" dirty="0" err="1"/>
              <a:t>citric</a:t>
            </a:r>
            <a:r>
              <a:rPr lang="cs-CZ" sz="3600" dirty="0"/>
              <a:t> acid</a:t>
            </a:r>
          </a:p>
          <a:p>
            <a:r>
              <a:rPr lang="cs-CZ" sz="3600" dirty="0"/>
              <a:t>				   c-c-c			c-c	        c-c-c-c-c-c</a:t>
            </a:r>
          </a:p>
          <a:p>
            <a:r>
              <a:rPr lang="cs-CZ" sz="3600" dirty="0"/>
              <a:t>		</a:t>
            </a:r>
          </a:p>
          <a:p>
            <a:r>
              <a:rPr lang="cs-CZ" sz="3600" dirty="0"/>
              <a:t>									CO</a:t>
            </a:r>
            <a:r>
              <a:rPr lang="cs-CZ" sz="3600" baseline="-25000" dirty="0"/>
              <a:t>2		</a:t>
            </a:r>
            <a:r>
              <a:rPr lang="cs-CZ" sz="3600" dirty="0"/>
              <a:t> CO</a:t>
            </a:r>
            <a:r>
              <a:rPr lang="cs-CZ" sz="3600" baseline="-25000" dirty="0"/>
              <a:t>2</a:t>
            </a:r>
          </a:p>
          <a:p>
            <a:r>
              <a:rPr lang="cs-CZ" sz="3600" dirty="0"/>
              <a:t>				   		</a:t>
            </a:r>
            <a:r>
              <a:rPr lang="cs-CZ" sz="3600" dirty="0" err="1"/>
              <a:t>Oxalacetate</a:t>
            </a:r>
            <a:endParaRPr lang="cs-CZ" sz="3600" dirty="0"/>
          </a:p>
          <a:p>
            <a:r>
              <a:rPr lang="cs-CZ" sz="3600" dirty="0"/>
              <a:t>					     	     c-c-c-c</a:t>
            </a:r>
            <a:r>
              <a:rPr lang="cs-CZ" sz="3600" baseline="-25000" dirty="0"/>
              <a:t>	</a:t>
            </a:r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263F6F01-9B23-2440-B593-8FF0446B9968}"/>
              </a:ext>
            </a:extLst>
          </p:cNvPr>
          <p:cNvCxnSpPr/>
          <p:nvPr/>
        </p:nvCxnSpPr>
        <p:spPr>
          <a:xfrm>
            <a:off x="2164035" y="2123295"/>
            <a:ext cx="1557494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87A40707-7B5C-B54B-8656-8EE8E2D1B3C3}"/>
              </a:ext>
            </a:extLst>
          </p:cNvPr>
          <p:cNvCxnSpPr>
            <a:cxnSpLocks/>
          </p:cNvCxnSpPr>
          <p:nvPr/>
        </p:nvCxnSpPr>
        <p:spPr>
          <a:xfrm>
            <a:off x="2164035" y="2123295"/>
            <a:ext cx="1699191" cy="1081892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D766D504-BBAD-DB4A-81E2-1ED27D009874}"/>
              </a:ext>
            </a:extLst>
          </p:cNvPr>
          <p:cNvCxnSpPr>
            <a:cxnSpLocks/>
          </p:cNvCxnSpPr>
          <p:nvPr/>
        </p:nvCxnSpPr>
        <p:spPr>
          <a:xfrm>
            <a:off x="8694478" y="3205187"/>
            <a:ext cx="642948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6" name="Group 15">
            <a:extLst>
              <a:ext uri="{FF2B5EF4-FFF2-40B4-BE49-F238E27FC236}">
                <a16:creationId xmlns:a16="http://schemas.microsoft.com/office/drawing/2014/main" id="{BB9C760D-952D-8447-BF04-138A19395A93}"/>
              </a:ext>
            </a:extLst>
          </p:cNvPr>
          <p:cNvGrpSpPr/>
          <p:nvPr/>
        </p:nvGrpSpPr>
        <p:grpSpPr>
          <a:xfrm>
            <a:off x="8322364" y="3458818"/>
            <a:ext cx="3596465" cy="2246289"/>
            <a:chOff x="6745357" y="3829878"/>
            <a:chExt cx="4497614" cy="2246289"/>
          </a:xfrm>
        </p:grpSpPr>
        <p:sp>
          <p:nvSpPr>
            <p:cNvPr id="12" name="Freeform 11">
              <a:extLst>
                <a:ext uri="{FF2B5EF4-FFF2-40B4-BE49-F238E27FC236}">
                  <a16:creationId xmlns:a16="http://schemas.microsoft.com/office/drawing/2014/main" id="{DC93BDCE-AF5E-7548-B85A-5B48A9BB46EC}"/>
                </a:ext>
              </a:extLst>
            </p:cNvPr>
            <p:cNvSpPr/>
            <p:nvPr/>
          </p:nvSpPr>
          <p:spPr>
            <a:xfrm>
              <a:off x="6745357" y="3829878"/>
              <a:ext cx="4497614" cy="2246289"/>
            </a:xfrm>
            <a:custGeom>
              <a:avLst/>
              <a:gdLst>
                <a:gd name="connsiteX0" fmla="*/ 3657600 w 4497614"/>
                <a:gd name="connsiteY0" fmla="*/ 0 h 2246289"/>
                <a:gd name="connsiteX1" fmla="*/ 4439478 w 4497614"/>
                <a:gd name="connsiteY1" fmla="*/ 715618 h 2246289"/>
                <a:gd name="connsiteX2" fmla="*/ 4320208 w 4497614"/>
                <a:gd name="connsiteY2" fmla="*/ 1842052 h 2246289"/>
                <a:gd name="connsiteX3" fmla="*/ 3366052 w 4497614"/>
                <a:gd name="connsiteY3" fmla="*/ 2133600 h 2246289"/>
                <a:gd name="connsiteX4" fmla="*/ 1152939 w 4497614"/>
                <a:gd name="connsiteY4" fmla="*/ 2239618 h 2246289"/>
                <a:gd name="connsiteX5" fmla="*/ 0 w 4497614"/>
                <a:gd name="connsiteY5" fmla="*/ 2226365 h 22462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97614" h="2246289">
                  <a:moveTo>
                    <a:pt x="3657600" y="0"/>
                  </a:moveTo>
                  <a:cubicBezTo>
                    <a:pt x="3993321" y="204304"/>
                    <a:pt x="4329043" y="408609"/>
                    <a:pt x="4439478" y="715618"/>
                  </a:cubicBezTo>
                  <a:cubicBezTo>
                    <a:pt x="4549913" y="1022627"/>
                    <a:pt x="4499112" y="1605722"/>
                    <a:pt x="4320208" y="1842052"/>
                  </a:cubicBezTo>
                  <a:cubicBezTo>
                    <a:pt x="4141304" y="2078382"/>
                    <a:pt x="3893930" y="2067339"/>
                    <a:pt x="3366052" y="2133600"/>
                  </a:cubicBezTo>
                  <a:cubicBezTo>
                    <a:pt x="2838174" y="2199861"/>
                    <a:pt x="1713948" y="2224157"/>
                    <a:pt x="1152939" y="2239618"/>
                  </a:cubicBezTo>
                  <a:cubicBezTo>
                    <a:pt x="591930" y="2255079"/>
                    <a:pt x="295965" y="2240722"/>
                    <a:pt x="0" y="2226365"/>
                  </a:cubicBezTo>
                </a:path>
              </a:pathLst>
            </a:custGeom>
            <a:noFill/>
            <a:ln w="38100">
              <a:solidFill>
                <a:schemeClr val="tx1"/>
              </a:solidFill>
              <a:tailEnd type="triangle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14" name="Arc 13">
              <a:extLst>
                <a:ext uri="{FF2B5EF4-FFF2-40B4-BE49-F238E27FC236}">
                  <a16:creationId xmlns:a16="http://schemas.microsoft.com/office/drawing/2014/main" id="{1DBC59E0-9D2D-F84C-A071-C46C77B57C9D}"/>
                </a:ext>
              </a:extLst>
            </p:cNvPr>
            <p:cNvSpPr/>
            <p:nvPr/>
          </p:nvSpPr>
          <p:spPr>
            <a:xfrm rot="10620043">
              <a:off x="9935069" y="4832654"/>
              <a:ext cx="1113183" cy="1099931"/>
            </a:xfrm>
            <a:prstGeom prst="arc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15" name="Arc 14">
              <a:extLst>
                <a:ext uri="{FF2B5EF4-FFF2-40B4-BE49-F238E27FC236}">
                  <a16:creationId xmlns:a16="http://schemas.microsoft.com/office/drawing/2014/main" id="{7E7027B7-C82D-EC47-B1EC-780213EB996A}"/>
                </a:ext>
              </a:extLst>
            </p:cNvPr>
            <p:cNvSpPr/>
            <p:nvPr/>
          </p:nvSpPr>
          <p:spPr>
            <a:xfrm rot="10620043">
              <a:off x="7967121" y="4971080"/>
              <a:ext cx="1113183" cy="1099931"/>
            </a:xfrm>
            <a:prstGeom prst="arc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</p:grp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AB54721A-CEF7-FE43-B23B-811D6B80931C}"/>
              </a:ext>
            </a:extLst>
          </p:cNvPr>
          <p:cNvCxnSpPr>
            <a:cxnSpLocks/>
          </p:cNvCxnSpPr>
          <p:nvPr/>
        </p:nvCxnSpPr>
        <p:spPr>
          <a:xfrm>
            <a:off x="5705062" y="3205187"/>
            <a:ext cx="779328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Freeform 20">
            <a:extLst>
              <a:ext uri="{FF2B5EF4-FFF2-40B4-BE49-F238E27FC236}">
                <a16:creationId xmlns:a16="http://schemas.microsoft.com/office/drawing/2014/main" id="{8D1BA058-4ECF-494F-BB4C-C02AC44598F0}"/>
              </a:ext>
            </a:extLst>
          </p:cNvPr>
          <p:cNvSpPr/>
          <p:nvPr/>
        </p:nvSpPr>
        <p:spPr>
          <a:xfrm>
            <a:off x="5386484" y="3207026"/>
            <a:ext cx="3598490" cy="2266122"/>
          </a:xfrm>
          <a:custGeom>
            <a:avLst/>
            <a:gdLst>
              <a:gd name="connsiteX0" fmla="*/ 272194 w 3598490"/>
              <a:gd name="connsiteY0" fmla="*/ 2266122 h 2266122"/>
              <a:gd name="connsiteX1" fmla="*/ 99916 w 3598490"/>
              <a:gd name="connsiteY1" fmla="*/ 1457739 h 2266122"/>
              <a:gd name="connsiteX2" fmla="*/ 1623916 w 3598490"/>
              <a:gd name="connsiteY2" fmla="*/ 1298713 h 2266122"/>
              <a:gd name="connsiteX3" fmla="*/ 3108159 w 3598490"/>
              <a:gd name="connsiteY3" fmla="*/ 1033670 h 2266122"/>
              <a:gd name="connsiteX4" fmla="*/ 3227429 w 3598490"/>
              <a:gd name="connsiteY4" fmla="*/ 357809 h 2266122"/>
              <a:gd name="connsiteX5" fmla="*/ 3598490 w 3598490"/>
              <a:gd name="connsiteY5" fmla="*/ 0 h 22661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98490" h="2266122">
                <a:moveTo>
                  <a:pt x="272194" y="2266122"/>
                </a:moveTo>
                <a:cubicBezTo>
                  <a:pt x="73411" y="1942548"/>
                  <a:pt x="-125371" y="1618974"/>
                  <a:pt x="99916" y="1457739"/>
                </a:cubicBezTo>
                <a:cubicBezTo>
                  <a:pt x="325203" y="1296504"/>
                  <a:pt x="1122542" y="1369391"/>
                  <a:pt x="1623916" y="1298713"/>
                </a:cubicBezTo>
                <a:cubicBezTo>
                  <a:pt x="2125290" y="1228035"/>
                  <a:pt x="2840907" y="1190487"/>
                  <a:pt x="3108159" y="1033670"/>
                </a:cubicBezTo>
                <a:cubicBezTo>
                  <a:pt x="3375411" y="876853"/>
                  <a:pt x="3145707" y="530087"/>
                  <a:pt x="3227429" y="357809"/>
                </a:cubicBezTo>
                <a:cubicBezTo>
                  <a:pt x="3309151" y="185531"/>
                  <a:pt x="3453820" y="92765"/>
                  <a:pt x="3598490" y="0"/>
                </a:cubicBezTo>
              </a:path>
            </a:pathLst>
          </a:cu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482EA453-4C51-454A-A32A-18F8B255E0F0}"/>
              </a:ext>
            </a:extLst>
          </p:cNvPr>
          <p:cNvSpPr/>
          <p:nvPr/>
        </p:nvSpPr>
        <p:spPr>
          <a:xfrm>
            <a:off x="4837044" y="3485322"/>
            <a:ext cx="371061" cy="49033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81563090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FF2E2542-254C-1044-BF3A-ECA95DF1900A}"/>
              </a:ext>
            </a:extLst>
          </p:cNvPr>
          <p:cNvSpPr/>
          <p:nvPr/>
        </p:nvSpPr>
        <p:spPr>
          <a:xfrm>
            <a:off x="649356" y="2133601"/>
            <a:ext cx="4041914" cy="649356"/>
          </a:xfrm>
          <a:prstGeom prst="rect">
            <a:avLst/>
          </a:prstGeom>
          <a:solidFill>
            <a:srgbClr val="F7C64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AC782EF-28F7-DD4D-9312-0724D4FE650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70147" y="0"/>
            <a:ext cx="5684532" cy="681114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52C71025-E3CA-3842-96C6-991896376A4B}"/>
              </a:ext>
            </a:extLst>
          </p:cNvPr>
          <p:cNvSpPr txBox="1"/>
          <p:nvPr/>
        </p:nvSpPr>
        <p:spPr>
          <a:xfrm>
            <a:off x="649356" y="2133601"/>
            <a:ext cx="5275017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600" dirty="0" err="1"/>
              <a:t>Reactants</a:t>
            </a:r>
            <a:r>
              <a:rPr lang="cs-CZ" sz="3600" dirty="0"/>
              <a:t> / </a:t>
            </a:r>
            <a:r>
              <a:rPr lang="cs-CZ" sz="3600" dirty="0" err="1"/>
              <a:t>products</a:t>
            </a:r>
            <a:endParaRPr lang="cs-CZ" sz="3600" dirty="0"/>
          </a:p>
          <a:p>
            <a:r>
              <a:rPr lang="cs-CZ" sz="3600" dirty="0" err="1">
                <a:solidFill>
                  <a:srgbClr val="FF0000"/>
                </a:solidFill>
              </a:rPr>
              <a:t>Compounds</a:t>
            </a:r>
            <a:r>
              <a:rPr lang="cs-CZ" sz="3600" dirty="0">
                <a:solidFill>
                  <a:srgbClr val="FF0000"/>
                </a:solidFill>
              </a:rPr>
              <a:t> </a:t>
            </a:r>
            <a:r>
              <a:rPr lang="cs-CZ" sz="3600" dirty="0" err="1">
                <a:solidFill>
                  <a:srgbClr val="FF0000"/>
                </a:solidFill>
              </a:rPr>
              <a:t>of</a:t>
            </a:r>
            <a:r>
              <a:rPr lang="cs-CZ" sz="3600" dirty="0">
                <a:solidFill>
                  <a:srgbClr val="FF0000"/>
                </a:solidFill>
              </a:rPr>
              <a:t> </a:t>
            </a:r>
            <a:r>
              <a:rPr lang="cs-CZ" sz="3600" dirty="0" err="1">
                <a:solidFill>
                  <a:srgbClr val="FF0000"/>
                </a:solidFill>
              </a:rPr>
              <a:t>the</a:t>
            </a:r>
            <a:r>
              <a:rPr lang="cs-CZ" sz="3600" dirty="0">
                <a:solidFill>
                  <a:srgbClr val="FF0000"/>
                </a:solidFill>
              </a:rPr>
              <a:t> </a:t>
            </a:r>
            <a:r>
              <a:rPr lang="cs-CZ" sz="3600" dirty="0" err="1">
                <a:solidFill>
                  <a:srgbClr val="FF0000"/>
                </a:solidFill>
              </a:rPr>
              <a:t>cycle</a:t>
            </a:r>
            <a:endParaRPr lang="cs-CZ" sz="3600" dirty="0">
              <a:solidFill>
                <a:srgbClr val="FF0000"/>
              </a:solidFill>
            </a:endParaRPr>
          </a:p>
          <a:p>
            <a:r>
              <a:rPr lang="cs-CZ" sz="3600" dirty="0" err="1">
                <a:solidFill>
                  <a:srgbClr val="4A648A"/>
                </a:solidFill>
              </a:rPr>
              <a:t>Enzymes</a:t>
            </a:r>
            <a:endParaRPr lang="cs-CZ" sz="3600" dirty="0">
              <a:solidFill>
                <a:srgbClr val="4A648A"/>
              </a:solidFill>
            </a:endParaRPr>
          </a:p>
          <a:p>
            <a:r>
              <a:rPr lang="cs-CZ" sz="3600" dirty="0"/>
              <a:t>[</a:t>
            </a:r>
            <a:r>
              <a:rPr lang="cs-CZ" sz="3600" dirty="0" err="1"/>
              <a:t>intermediates</a:t>
            </a:r>
            <a:r>
              <a:rPr lang="cs-CZ" sz="3600" dirty="0"/>
              <a:t>]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CF7B07C-6E74-6D46-AAB2-8F840B3F0D5B}"/>
              </a:ext>
            </a:extLst>
          </p:cNvPr>
          <p:cNvSpPr txBox="1"/>
          <p:nvPr/>
        </p:nvSpPr>
        <p:spPr>
          <a:xfrm>
            <a:off x="795130" y="251791"/>
            <a:ext cx="588396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4400" b="1" dirty="0"/>
              <a:t>Krebs </a:t>
            </a:r>
            <a:r>
              <a:rPr lang="cs-CZ" sz="4400" b="1" dirty="0" err="1"/>
              <a:t>cycle</a:t>
            </a:r>
            <a:endParaRPr lang="cs-CZ" sz="4400" b="1" dirty="0"/>
          </a:p>
        </p:txBody>
      </p:sp>
    </p:spTree>
    <p:extLst>
      <p:ext uri="{BB962C8B-B14F-4D97-AF65-F5344CB8AC3E}">
        <p14:creationId xmlns:p14="http://schemas.microsoft.com/office/powerpoint/2010/main" val="237983626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F1A57E85-C66D-C249-A665-EEE5F7DD436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310" y="0"/>
            <a:ext cx="610337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480426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D2ADBBE6-A75B-A448-A797-A3ABE8D14BE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4187" y="0"/>
            <a:ext cx="11383625" cy="685800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374B02AF-EB32-064B-BBB8-434BBCAAA2CC}"/>
              </a:ext>
            </a:extLst>
          </p:cNvPr>
          <p:cNvSpPr/>
          <p:nvPr/>
        </p:nvSpPr>
        <p:spPr>
          <a:xfrm>
            <a:off x="4346713" y="2133599"/>
            <a:ext cx="3246783" cy="516835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4B80E3F-C738-4F47-8077-727F5D1B21E1}"/>
              </a:ext>
            </a:extLst>
          </p:cNvPr>
          <p:cNvSpPr/>
          <p:nvPr/>
        </p:nvSpPr>
        <p:spPr>
          <a:xfrm>
            <a:off x="3120888" y="4154556"/>
            <a:ext cx="1649896" cy="496958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994782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3F7BFAA9-D2C3-9447-AE02-5FDD8CAD9E7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0024" y="0"/>
            <a:ext cx="1049195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267375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0F6BCA19-3316-1648-8203-5111308465F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15640" y="0"/>
            <a:ext cx="5760720" cy="685800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D925E1A1-0C6D-0C4A-AD07-61E914700AB2}"/>
              </a:ext>
            </a:extLst>
          </p:cNvPr>
          <p:cNvSpPr/>
          <p:nvPr/>
        </p:nvSpPr>
        <p:spPr>
          <a:xfrm>
            <a:off x="4704523" y="6414052"/>
            <a:ext cx="1205947" cy="331306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6126490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538A6A93-A062-BD44-97AC-57D0D607B4A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50962" y="0"/>
            <a:ext cx="609007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221056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66FEE2EB-B19E-5D44-9CBE-A5F41EA67A0C}"/>
              </a:ext>
            </a:extLst>
          </p:cNvPr>
          <p:cNvSpPr txBox="1"/>
          <p:nvPr/>
        </p:nvSpPr>
        <p:spPr>
          <a:xfrm>
            <a:off x="344557" y="251791"/>
            <a:ext cx="1139686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600" dirty="0" err="1"/>
              <a:t>Players</a:t>
            </a:r>
            <a:r>
              <a:rPr lang="cs-CZ" sz="3600" dirty="0"/>
              <a:t> </a:t>
            </a:r>
            <a:r>
              <a:rPr lang="cs-CZ" sz="3600" dirty="0" err="1"/>
              <a:t>of</a:t>
            </a:r>
            <a:r>
              <a:rPr lang="cs-CZ" sz="3600" dirty="0"/>
              <a:t> </a:t>
            </a:r>
            <a:r>
              <a:rPr lang="cs-CZ" sz="3600" dirty="0" err="1"/>
              <a:t>the</a:t>
            </a:r>
            <a:r>
              <a:rPr lang="cs-CZ" sz="3600" dirty="0"/>
              <a:t> game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A89B1B64-4108-DE4C-928A-A3F5B6287B03}"/>
              </a:ext>
            </a:extLst>
          </p:cNvPr>
          <p:cNvGrpSpPr/>
          <p:nvPr/>
        </p:nvGrpSpPr>
        <p:grpSpPr>
          <a:xfrm>
            <a:off x="4680875" y="-265044"/>
            <a:ext cx="7511125" cy="7123044"/>
            <a:chOff x="4680875" y="-265044"/>
            <a:chExt cx="7511125" cy="7123044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323F6847-1056-124A-9C28-B7556173949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680875" y="0"/>
              <a:ext cx="6116789" cy="6858000"/>
            </a:xfrm>
            <a:prstGeom prst="rect">
              <a:avLst/>
            </a:prstGeom>
          </p:spPr>
        </p:pic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AA4EE16C-E63B-7948-93C8-9715C9211107}"/>
                </a:ext>
              </a:extLst>
            </p:cNvPr>
            <p:cNvSpPr/>
            <p:nvPr/>
          </p:nvSpPr>
          <p:spPr>
            <a:xfrm>
              <a:off x="9513035" y="-265044"/>
              <a:ext cx="2678965" cy="271669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</p:grpSp>
    </p:spTree>
    <p:extLst>
      <p:ext uri="{BB962C8B-B14F-4D97-AF65-F5344CB8AC3E}">
        <p14:creationId xmlns:p14="http://schemas.microsoft.com/office/powerpoint/2010/main" val="19988114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1B5C4FF7-ADDA-4047-86CE-F6850DD2AC5B}"/>
              </a:ext>
            </a:extLst>
          </p:cNvPr>
          <p:cNvSpPr txBox="1"/>
          <p:nvPr/>
        </p:nvSpPr>
        <p:spPr>
          <a:xfrm>
            <a:off x="1446962" y="2110155"/>
            <a:ext cx="9465548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3200" dirty="0"/>
              <a:t>Krebsův cyklus, </a:t>
            </a:r>
            <a:r>
              <a:rPr lang="cs-CZ" sz="3200" dirty="0">
                <a:latin typeface="Symbol" pitchFamily="2" charset="2"/>
              </a:rPr>
              <a:t>b</a:t>
            </a:r>
            <a:r>
              <a:rPr lang="cs-CZ" sz="3200" dirty="0"/>
              <a:t>-oxidace lipidů</a:t>
            </a:r>
          </a:p>
          <a:p>
            <a:pPr algn="ctr"/>
            <a:endParaRPr lang="cs-CZ" sz="3200" dirty="0"/>
          </a:p>
          <a:p>
            <a:pPr algn="ctr"/>
            <a:endParaRPr lang="cs-CZ" sz="3200" dirty="0"/>
          </a:p>
          <a:p>
            <a:pPr algn="ctr"/>
            <a:endParaRPr lang="cs-CZ" sz="3200" dirty="0"/>
          </a:p>
          <a:p>
            <a:pPr algn="ctr"/>
            <a:r>
              <a:rPr lang="cs-CZ" sz="3200" dirty="0"/>
              <a:t>Karel Kubíček</a:t>
            </a:r>
          </a:p>
        </p:txBody>
      </p:sp>
    </p:spTree>
    <p:extLst>
      <p:ext uri="{BB962C8B-B14F-4D97-AF65-F5344CB8AC3E}">
        <p14:creationId xmlns:p14="http://schemas.microsoft.com/office/powerpoint/2010/main" val="360797343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AG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60473" y="484510"/>
            <a:ext cx="5732842" cy="2921600"/>
          </a:xfrm>
          <a:prstGeom prst="rect">
            <a:avLst/>
          </a:prstGeom>
        </p:spPr>
      </p:pic>
      <p:sp>
        <p:nvSpPr>
          <p:cNvPr id="13" name="Oval 12"/>
          <p:cNvSpPr/>
          <p:nvPr/>
        </p:nvSpPr>
        <p:spPr>
          <a:xfrm>
            <a:off x="3300487" y="484511"/>
            <a:ext cx="955474" cy="532129"/>
          </a:xfrm>
          <a:prstGeom prst="ellipse">
            <a:avLst/>
          </a:prstGeom>
          <a:noFill/>
          <a:ln w="38100" cmpd="sng">
            <a:solidFill>
              <a:srgbClr val="8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5946233" y="1815765"/>
            <a:ext cx="955474" cy="532129"/>
          </a:xfrm>
          <a:prstGeom prst="ellipse">
            <a:avLst/>
          </a:prstGeom>
          <a:noFill/>
          <a:ln w="38100" cmpd="sng">
            <a:solidFill>
              <a:srgbClr val="8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/>
          <p:cNvSpPr/>
          <p:nvPr/>
        </p:nvSpPr>
        <p:spPr>
          <a:xfrm>
            <a:off x="6901707" y="484511"/>
            <a:ext cx="745020" cy="532129"/>
          </a:xfrm>
          <a:prstGeom prst="ellipse">
            <a:avLst/>
          </a:prstGeom>
          <a:noFill/>
          <a:ln w="38100" cmpd="sng">
            <a:solidFill>
              <a:srgbClr val="0000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9FB4EBF-E739-F448-B5E8-890D83F33E92}"/>
              </a:ext>
            </a:extLst>
          </p:cNvPr>
          <p:cNvGrpSpPr/>
          <p:nvPr/>
        </p:nvGrpSpPr>
        <p:grpSpPr>
          <a:xfrm>
            <a:off x="4368174" y="3777368"/>
            <a:ext cx="3156118" cy="2561355"/>
            <a:chOff x="3190253" y="3964594"/>
            <a:chExt cx="3156118" cy="2561355"/>
          </a:xfrm>
        </p:grpSpPr>
        <p:pic>
          <p:nvPicPr>
            <p:cNvPr id="23" name="Picture 22" descr="purin_pyrimidin.png">
              <a:extLst>
                <a:ext uri="{FF2B5EF4-FFF2-40B4-BE49-F238E27FC236}">
                  <a16:creationId xmlns:a16="http://schemas.microsoft.com/office/drawing/2014/main" id="{4908C5CC-4D55-D64F-8E84-88E95D6A9EB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r="51838"/>
            <a:stretch/>
          </p:blipFill>
          <p:spPr>
            <a:xfrm>
              <a:off x="3190253" y="3964594"/>
              <a:ext cx="3156118" cy="2376689"/>
            </a:xfrm>
            <a:prstGeom prst="rect">
              <a:avLst/>
            </a:prstGeom>
          </p:spPr>
        </p:pic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C10054EC-8FFF-F74C-97E7-F3D57DA5179E}"/>
                </a:ext>
              </a:extLst>
            </p:cNvPr>
            <p:cNvSpPr txBox="1"/>
            <p:nvPr/>
          </p:nvSpPr>
          <p:spPr>
            <a:xfrm>
              <a:off x="3190253" y="6156617"/>
              <a:ext cx="301352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/>
                <a:t>	</a:t>
              </a:r>
              <a:r>
                <a:rPr lang="en-US" b="1" dirty="0"/>
                <a:t>Purine (</a:t>
              </a:r>
              <a:r>
                <a:rPr lang="en-US" b="1" dirty="0">
                  <a:solidFill>
                    <a:srgbClr val="800000"/>
                  </a:solidFill>
                </a:rPr>
                <a:t>R</a:t>
              </a:r>
              <a:r>
                <a:rPr lang="en-US" b="1" dirty="0"/>
                <a:t>)	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93559530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CC86A051-E6DE-0B43-8663-ABED83E606E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12680" y="1892302"/>
            <a:ext cx="2070100" cy="14859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66FA2171-25B8-9A47-9A05-B3CE3E80A43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1437" y="1287238"/>
            <a:ext cx="1866900" cy="32004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169A91F5-E95E-2D4E-90A0-06823AF609F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83908" y="1892302"/>
            <a:ext cx="1993900" cy="2159000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E51B146B-33CD-9D44-9C78-1BF1B0A8F45E}"/>
              </a:ext>
            </a:extLst>
          </p:cNvPr>
          <p:cNvSpPr txBox="1"/>
          <p:nvPr/>
        </p:nvSpPr>
        <p:spPr>
          <a:xfrm>
            <a:off x="457200" y="5268689"/>
            <a:ext cx="1094014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600" dirty="0"/>
              <a:t>	     </a:t>
            </a:r>
            <a:r>
              <a:rPr lang="cs-CZ" sz="3600" dirty="0" err="1"/>
              <a:t>glucose</a:t>
            </a:r>
            <a:r>
              <a:rPr lang="cs-CZ" sz="3600" dirty="0"/>
              <a:t>						      </a:t>
            </a:r>
            <a:r>
              <a:rPr lang="cs-CZ" sz="3600" dirty="0" err="1"/>
              <a:t>pyruvate</a:t>
            </a:r>
            <a:endParaRPr lang="cs-CZ" sz="3600" dirty="0"/>
          </a:p>
        </p:txBody>
      </p:sp>
    </p:spTree>
    <p:extLst>
      <p:ext uri="{BB962C8B-B14F-4D97-AF65-F5344CB8AC3E}">
        <p14:creationId xmlns:p14="http://schemas.microsoft.com/office/powerpoint/2010/main" val="99861321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633757CD-1879-A64D-9748-CEBA7CCDB58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0920" y="359227"/>
            <a:ext cx="6302001" cy="2842079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F9A9E3FA-5B15-5248-950B-FFDB78B07274}"/>
              </a:ext>
            </a:extLst>
          </p:cNvPr>
          <p:cNvSpPr txBox="1"/>
          <p:nvPr/>
        </p:nvSpPr>
        <p:spPr>
          <a:xfrm>
            <a:off x="840920" y="517529"/>
            <a:ext cx="10839451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600" dirty="0">
                <a:solidFill>
                  <a:srgbClr val="FF0000"/>
                </a:solidFill>
              </a:rPr>
              <a:t>   </a:t>
            </a:r>
          </a:p>
          <a:p>
            <a:r>
              <a:rPr lang="cs-CZ" sz="3600" dirty="0">
                <a:solidFill>
                  <a:srgbClr val="FF0000"/>
                </a:solidFill>
              </a:rPr>
              <a:t>   A</a:t>
            </a:r>
          </a:p>
          <a:p>
            <a:endParaRPr lang="cs-CZ" sz="3600" dirty="0">
              <a:solidFill>
                <a:srgbClr val="FF0000"/>
              </a:solidFill>
            </a:endParaRPr>
          </a:p>
          <a:p>
            <a:endParaRPr lang="cs-CZ" sz="3600" dirty="0">
              <a:solidFill>
                <a:srgbClr val="FF0000"/>
              </a:solidFill>
            </a:endParaRPr>
          </a:p>
          <a:p>
            <a:r>
              <a:rPr lang="cs-CZ" sz="3600" dirty="0">
                <a:solidFill>
                  <a:srgbClr val="FF0000"/>
                </a:solidFill>
              </a:rPr>
              <a:t>   T	   D       M</a:t>
            </a:r>
          </a:p>
          <a:p>
            <a:endParaRPr lang="cs-CZ" sz="3600" dirty="0">
              <a:solidFill>
                <a:srgbClr val="FF0000"/>
              </a:solidFill>
            </a:endParaRPr>
          </a:p>
          <a:p>
            <a:r>
              <a:rPr lang="cs-CZ" sz="3600" dirty="0">
                <a:solidFill>
                  <a:srgbClr val="FF0000"/>
                </a:solidFill>
              </a:rPr>
              <a:t>   P</a:t>
            </a:r>
            <a:endParaRPr lang="cs-CZ" sz="3600" dirty="0"/>
          </a:p>
          <a:p>
            <a:endParaRPr lang="cs-CZ" sz="3600" dirty="0"/>
          </a:p>
          <a:p>
            <a:r>
              <a:rPr lang="cs-CZ" sz="3600" dirty="0"/>
              <a:t>	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16E56CF6-C41B-7949-A064-2104CBCFDF91}"/>
              </a:ext>
            </a:extLst>
          </p:cNvPr>
          <p:cNvSpPr/>
          <p:nvPr/>
        </p:nvSpPr>
        <p:spPr>
          <a:xfrm>
            <a:off x="751116" y="1055914"/>
            <a:ext cx="1186542" cy="3374572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1E52684F-7F52-8846-BE76-70C36DC5971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2516" y="5049544"/>
            <a:ext cx="11277600" cy="12429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80800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26DC9258-1B47-D040-81AB-3410EBFA507D}"/>
              </a:ext>
            </a:extLst>
          </p:cNvPr>
          <p:cNvSpPr txBox="1"/>
          <p:nvPr/>
        </p:nvSpPr>
        <p:spPr>
          <a:xfrm>
            <a:off x="3936546" y="359230"/>
            <a:ext cx="748937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cs-CZ" sz="3600" dirty="0"/>
              <a:t>flavin adenine </a:t>
            </a:r>
            <a:r>
              <a:rPr lang="cs-CZ" sz="3600" dirty="0" err="1"/>
              <a:t>dinucleotide</a:t>
            </a:r>
            <a:r>
              <a:rPr lang="cs-CZ" sz="3600" dirty="0"/>
              <a:t> (FAD)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91D3092-85B1-524B-AFCB-24D92C6C330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7143" y="152401"/>
            <a:ext cx="3526367" cy="6477000"/>
          </a:xfrm>
          <a:prstGeom prst="rect">
            <a:avLst/>
          </a:prstGeom>
        </p:spPr>
      </p:pic>
      <p:grpSp>
        <p:nvGrpSpPr>
          <p:cNvPr id="12" name="Group 11">
            <a:extLst>
              <a:ext uri="{FF2B5EF4-FFF2-40B4-BE49-F238E27FC236}">
                <a16:creationId xmlns:a16="http://schemas.microsoft.com/office/drawing/2014/main" id="{09C1AB81-78E0-9845-A2D4-CA495387EBB1}"/>
              </a:ext>
            </a:extLst>
          </p:cNvPr>
          <p:cNvGrpSpPr/>
          <p:nvPr/>
        </p:nvGrpSpPr>
        <p:grpSpPr>
          <a:xfrm>
            <a:off x="4365171" y="3390901"/>
            <a:ext cx="7644479" cy="2229109"/>
            <a:chOff x="272143" y="4158345"/>
            <a:chExt cx="7644479" cy="2229109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282E5EB5-6C18-6D4F-B8AC-633329B7E4C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72143" y="4278085"/>
              <a:ext cx="7644479" cy="2000515"/>
            </a:xfrm>
            <a:prstGeom prst="rect">
              <a:avLst/>
            </a:prstGeom>
          </p:spPr>
        </p:pic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4ED34CB5-B01C-A446-9BB4-5049667D8B94}"/>
                </a:ext>
              </a:extLst>
            </p:cNvPr>
            <p:cNvSpPr/>
            <p:nvPr/>
          </p:nvSpPr>
          <p:spPr>
            <a:xfrm>
              <a:off x="6030688" y="4158345"/>
              <a:ext cx="435427" cy="435428"/>
            </a:xfrm>
            <a:prstGeom prst="ellipse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dirty="0"/>
            </a:p>
          </p:txBody>
        </p:sp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F8F9F07F-CE77-754B-9D94-7BB8604C13D4}"/>
                </a:ext>
              </a:extLst>
            </p:cNvPr>
            <p:cNvSpPr/>
            <p:nvPr/>
          </p:nvSpPr>
          <p:spPr>
            <a:xfrm>
              <a:off x="6811737" y="5952026"/>
              <a:ext cx="435427" cy="435428"/>
            </a:xfrm>
            <a:prstGeom prst="ellipse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dirty="0"/>
            </a:p>
          </p:txBody>
        </p:sp>
      </p:grpSp>
    </p:spTree>
    <p:extLst>
      <p:ext uri="{BB962C8B-B14F-4D97-AF65-F5344CB8AC3E}">
        <p14:creationId xmlns:p14="http://schemas.microsoft.com/office/powerpoint/2010/main" val="372761035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0516B822-B851-7A47-98B1-643EF803824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3839" y="809449"/>
            <a:ext cx="4018869" cy="5845627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9F88DE26-1C38-3D44-AC6F-49C7FD2F2F68}"/>
              </a:ext>
            </a:extLst>
          </p:cNvPr>
          <p:cNvSpPr txBox="1"/>
          <p:nvPr/>
        </p:nvSpPr>
        <p:spPr>
          <a:xfrm>
            <a:off x="1687287" y="315686"/>
            <a:ext cx="100692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cs-CZ" sz="3600" dirty="0" err="1"/>
              <a:t>Nicotinamide</a:t>
            </a:r>
            <a:r>
              <a:rPr lang="cs-CZ" sz="3600" dirty="0"/>
              <a:t> adenine </a:t>
            </a:r>
            <a:r>
              <a:rPr lang="cs-CZ" sz="3600" dirty="0" err="1"/>
              <a:t>dinucleotide</a:t>
            </a:r>
            <a:r>
              <a:rPr lang="cs-CZ" sz="3600" dirty="0"/>
              <a:t> (NAD)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9511F2F8-17D9-BC42-83C1-CAE4B2ABAB9A}"/>
              </a:ext>
            </a:extLst>
          </p:cNvPr>
          <p:cNvGrpSpPr/>
          <p:nvPr/>
        </p:nvGrpSpPr>
        <p:grpSpPr>
          <a:xfrm>
            <a:off x="6205847" y="3401786"/>
            <a:ext cx="5441868" cy="3253290"/>
            <a:chOff x="6205847" y="3401786"/>
            <a:chExt cx="5441868" cy="3253290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C42467BE-110F-CB4C-A71D-8D52F619DC1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205847" y="3401786"/>
              <a:ext cx="5441868" cy="3253290"/>
            </a:xfrm>
            <a:prstGeom prst="rect">
              <a:avLst/>
            </a:prstGeom>
          </p:spPr>
        </p:pic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1C3BB4FC-9158-2945-AE9E-86D6FE47DC09}"/>
                </a:ext>
              </a:extLst>
            </p:cNvPr>
            <p:cNvSpPr/>
            <p:nvPr/>
          </p:nvSpPr>
          <p:spPr>
            <a:xfrm>
              <a:off x="6792686" y="4109358"/>
              <a:ext cx="435427" cy="435428"/>
            </a:xfrm>
            <a:prstGeom prst="ellipse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dirty="0"/>
            </a:p>
          </p:txBody>
        </p:sp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F97DEF21-A427-A649-9AE9-1E91A6643449}"/>
                </a:ext>
              </a:extLst>
            </p:cNvPr>
            <p:cNvSpPr/>
            <p:nvPr/>
          </p:nvSpPr>
          <p:spPr>
            <a:xfrm>
              <a:off x="9742715" y="5393872"/>
              <a:ext cx="435427" cy="435428"/>
            </a:xfrm>
            <a:prstGeom prst="ellipse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dirty="0"/>
            </a:p>
          </p:txBody>
        </p:sp>
      </p:grpSp>
    </p:spTree>
    <p:extLst>
      <p:ext uri="{BB962C8B-B14F-4D97-AF65-F5344CB8AC3E}">
        <p14:creationId xmlns:p14="http://schemas.microsoft.com/office/powerpoint/2010/main" val="59750910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27EE5D5D-40FE-3344-9196-5CFF674BCEB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6313" y="141514"/>
            <a:ext cx="2625634" cy="656408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A02F47E-351B-654C-9302-C205CEC35E9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96044" y="0"/>
            <a:ext cx="672688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409114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859972" y="558478"/>
            <a:ext cx="10427393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P</a:t>
            </a:r>
            <a:r>
              <a:rPr lang="en-US" sz="2400" b="1" dirty="0"/>
              <a:t>rotein </a:t>
            </a:r>
            <a:r>
              <a:rPr lang="en-US" sz="2400" b="1" dirty="0">
                <a:solidFill>
                  <a:srgbClr val="FF0000"/>
                </a:solidFill>
              </a:rPr>
              <a:t>d</a:t>
            </a:r>
            <a:r>
              <a:rPr lang="en-US" sz="2400" b="1" dirty="0"/>
              <a:t>ata</a:t>
            </a:r>
            <a:r>
              <a:rPr lang="en-US" sz="2400" b="1" dirty="0">
                <a:solidFill>
                  <a:srgbClr val="FF0000"/>
                </a:solidFill>
              </a:rPr>
              <a:t>b</a:t>
            </a:r>
            <a:r>
              <a:rPr lang="en-US" sz="2400" b="1" dirty="0"/>
              <a:t>ase – PDB</a:t>
            </a:r>
          </a:p>
          <a:p>
            <a:r>
              <a:rPr lang="en-US" dirty="0"/>
              <a:t>		</a:t>
            </a:r>
          </a:p>
          <a:p>
            <a:r>
              <a:rPr lang="en-US" dirty="0"/>
              <a:t>			</a:t>
            </a:r>
          </a:p>
          <a:p>
            <a:r>
              <a:rPr lang="en-US" dirty="0"/>
              <a:t>			</a:t>
            </a:r>
          </a:p>
          <a:p>
            <a:r>
              <a:rPr lang="en-US" dirty="0"/>
              <a:t>					</a:t>
            </a:r>
            <a:r>
              <a:rPr lang="en-US" sz="2400" dirty="0">
                <a:hlinkClick r:id="rId2"/>
              </a:rPr>
              <a:t>WWW.RCSB.ORG</a:t>
            </a:r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r>
              <a:rPr lang="en-US" sz="2400" b="1" dirty="0" err="1"/>
              <a:t>Vizualization</a:t>
            </a:r>
            <a:r>
              <a:rPr lang="en-US" sz="2400" b="1" dirty="0"/>
              <a:t> programs</a:t>
            </a:r>
          </a:p>
          <a:p>
            <a:pPr marL="457200" indent="-457200">
              <a:buAutoNum type="arabicParenR"/>
            </a:pPr>
            <a:r>
              <a:rPr lang="en-US" sz="2400" dirty="0" err="1"/>
              <a:t>PyMol</a:t>
            </a:r>
            <a:endParaRPr lang="en-US" sz="2400" dirty="0"/>
          </a:p>
          <a:p>
            <a:pPr marL="457200" indent="-457200">
              <a:buAutoNum type="arabicParenR"/>
            </a:pPr>
            <a:r>
              <a:rPr lang="en-US" sz="2400" dirty="0"/>
              <a:t>Chimera</a:t>
            </a:r>
          </a:p>
          <a:p>
            <a:pPr marL="457200" indent="-457200">
              <a:buFontTx/>
              <a:buAutoNum type="arabicParenR"/>
            </a:pPr>
            <a:r>
              <a:rPr lang="en-US" sz="2400" dirty="0"/>
              <a:t>VMD</a:t>
            </a:r>
          </a:p>
          <a:p>
            <a:pPr marL="457200" indent="-457200">
              <a:buAutoNum type="arabicParenR"/>
            </a:pPr>
            <a:r>
              <a:rPr lang="en-US" sz="2400" dirty="0" err="1"/>
              <a:t>MolMol</a:t>
            </a:r>
            <a:endParaRPr lang="en-US" sz="2400" dirty="0"/>
          </a:p>
          <a:p>
            <a:pPr marL="457200" indent="-457200">
              <a:buAutoNum type="arabicParenR"/>
            </a:pPr>
            <a:r>
              <a:rPr lang="en-US" sz="2400" dirty="0" err="1"/>
              <a:t>RasMol</a:t>
            </a:r>
            <a:endParaRPr lang="en-US" sz="2400" dirty="0"/>
          </a:p>
          <a:p>
            <a:pPr marL="457200" indent="-457200">
              <a:buAutoNum type="arabicParenR"/>
            </a:pPr>
            <a:r>
              <a:rPr lang="en-US" sz="2400" dirty="0"/>
              <a:t>Insight II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010499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264A266A-9139-B54A-A8FD-994D79DBE72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49650" y="0"/>
            <a:ext cx="4347427" cy="53340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C96902C-B875-E14F-BF4C-EDAA10960FB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4610" y="5525158"/>
            <a:ext cx="10548257" cy="13328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522482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0ABD8EBE-D9CF-994B-8FA8-B4420748AEB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08860"/>
            <a:ext cx="5575046" cy="6648434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E388CD41-456C-1543-879B-F5596D2E179E}"/>
              </a:ext>
            </a:extLst>
          </p:cNvPr>
          <p:cNvSpPr txBox="1"/>
          <p:nvPr/>
        </p:nvSpPr>
        <p:spPr>
          <a:xfrm>
            <a:off x="6607627" y="2547257"/>
            <a:ext cx="538842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600" b="1" dirty="0" err="1">
                <a:solidFill>
                  <a:srgbClr val="18A559"/>
                </a:solidFill>
              </a:rPr>
              <a:t>Anaplerotic</a:t>
            </a:r>
            <a:r>
              <a:rPr lang="cs-CZ" sz="3600" b="1" dirty="0">
                <a:solidFill>
                  <a:srgbClr val="18A559"/>
                </a:solidFill>
              </a:rPr>
              <a:t> </a:t>
            </a:r>
            <a:r>
              <a:rPr lang="cs-CZ" sz="3600" b="1" dirty="0" err="1">
                <a:solidFill>
                  <a:srgbClr val="18A559"/>
                </a:solidFill>
              </a:rPr>
              <a:t>intermediates</a:t>
            </a:r>
            <a:endParaRPr lang="cs-CZ" sz="3600" b="1" dirty="0">
              <a:solidFill>
                <a:srgbClr val="18A559"/>
              </a:solidFill>
            </a:endParaRPr>
          </a:p>
          <a:p>
            <a:r>
              <a:rPr lang="cs-CZ" sz="3600" b="1" dirty="0" err="1">
                <a:solidFill>
                  <a:srgbClr val="D93742"/>
                </a:solidFill>
              </a:rPr>
              <a:t>Cataplerotic</a:t>
            </a:r>
            <a:r>
              <a:rPr lang="cs-CZ" sz="3600" b="1" dirty="0">
                <a:solidFill>
                  <a:srgbClr val="D93742"/>
                </a:solidFill>
              </a:rPr>
              <a:t>     -----“-----</a:t>
            </a:r>
          </a:p>
        </p:txBody>
      </p:sp>
    </p:spTree>
    <p:extLst>
      <p:ext uri="{BB962C8B-B14F-4D97-AF65-F5344CB8AC3E}">
        <p14:creationId xmlns:p14="http://schemas.microsoft.com/office/powerpoint/2010/main" val="360758336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FD00F471-2A75-DC43-903E-3077E88E758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65555" r="57120"/>
          <a:stretch/>
        </p:blipFill>
        <p:spPr>
          <a:xfrm>
            <a:off x="6799598" y="446314"/>
            <a:ext cx="4891636" cy="400594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3AE5D2A-A9C0-9541-B771-D60DD92070E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9775" t="64123" r="49696" b="1548"/>
          <a:stretch/>
        </p:blipFill>
        <p:spPr>
          <a:xfrm>
            <a:off x="1153886" y="195942"/>
            <a:ext cx="5116286" cy="5192486"/>
          </a:xfrm>
          <a:prstGeom prst="rect">
            <a:avLst/>
          </a:prstGeom>
        </p:spPr>
      </p:pic>
      <p:sp>
        <p:nvSpPr>
          <p:cNvPr id="6" name="Oval 5">
            <a:extLst>
              <a:ext uri="{FF2B5EF4-FFF2-40B4-BE49-F238E27FC236}">
                <a16:creationId xmlns:a16="http://schemas.microsoft.com/office/drawing/2014/main" id="{EEF54E6B-8C3C-924C-B50B-94F42C805590}"/>
              </a:ext>
            </a:extLst>
          </p:cNvPr>
          <p:cNvSpPr/>
          <p:nvPr/>
        </p:nvSpPr>
        <p:spPr>
          <a:xfrm rot="18708223">
            <a:off x="1235877" y="2263605"/>
            <a:ext cx="1418523" cy="2000865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2D83F7AB-06B1-9940-9260-538BCD8D6506}"/>
              </a:ext>
            </a:extLst>
          </p:cNvPr>
          <p:cNvSpPr/>
          <p:nvPr/>
        </p:nvSpPr>
        <p:spPr>
          <a:xfrm rot="18708223">
            <a:off x="8621547" y="376308"/>
            <a:ext cx="1075955" cy="1679857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F7A112C8-9AAE-BC44-B8F4-28107460714A}"/>
              </a:ext>
            </a:extLst>
          </p:cNvPr>
          <p:cNvCxnSpPr>
            <a:cxnSpLocks/>
          </p:cNvCxnSpPr>
          <p:nvPr/>
        </p:nvCxnSpPr>
        <p:spPr>
          <a:xfrm>
            <a:off x="2384927" y="4104495"/>
            <a:ext cx="2219730" cy="1991505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016DA72F-746E-134E-AB0B-13B7034E6F58}"/>
              </a:ext>
            </a:extLst>
          </p:cNvPr>
          <p:cNvCxnSpPr>
            <a:cxnSpLocks/>
          </p:cNvCxnSpPr>
          <p:nvPr/>
        </p:nvCxnSpPr>
        <p:spPr>
          <a:xfrm flipH="1">
            <a:off x="4931229" y="1730829"/>
            <a:ext cx="4005942" cy="4365171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CDB44F06-1FD3-954D-B8F3-AF5787FD48BD}"/>
              </a:ext>
            </a:extLst>
          </p:cNvPr>
          <p:cNvSpPr txBox="1"/>
          <p:nvPr/>
        </p:nvSpPr>
        <p:spPr>
          <a:xfrm>
            <a:off x="3897086" y="6008914"/>
            <a:ext cx="1828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3600" dirty="0">
                <a:solidFill>
                  <a:srgbClr val="FF0000"/>
                </a:solidFill>
              </a:rPr>
              <a:t>???</a:t>
            </a:r>
          </a:p>
        </p:txBody>
      </p:sp>
    </p:spTree>
    <p:extLst>
      <p:ext uri="{BB962C8B-B14F-4D97-AF65-F5344CB8AC3E}">
        <p14:creationId xmlns:p14="http://schemas.microsoft.com/office/powerpoint/2010/main" val="180809546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BF6D5493-63B1-0A41-846F-D0CB3ABE2765}"/>
              </a:ext>
            </a:extLst>
          </p:cNvPr>
          <p:cNvSpPr txBox="1"/>
          <p:nvPr/>
        </p:nvSpPr>
        <p:spPr>
          <a:xfrm>
            <a:off x="0" y="914400"/>
            <a:ext cx="12474054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600" b="1" dirty="0" err="1"/>
              <a:t>References</a:t>
            </a:r>
            <a:r>
              <a:rPr lang="cs-CZ" sz="3600" b="1" dirty="0"/>
              <a:t>:</a:t>
            </a:r>
          </a:p>
          <a:p>
            <a:endParaRPr lang="cs-CZ" dirty="0"/>
          </a:p>
          <a:p>
            <a:pPr marL="342900" indent="-342900">
              <a:buAutoNum type="arabicParenR"/>
            </a:pPr>
            <a:r>
              <a:rPr lang="cs-CZ" sz="2800" dirty="0" err="1"/>
              <a:t>Voet</a:t>
            </a:r>
            <a:r>
              <a:rPr lang="cs-CZ" sz="2800" dirty="0"/>
              <a:t> &amp; </a:t>
            </a:r>
            <a:r>
              <a:rPr lang="cs-CZ" sz="2800" dirty="0" err="1"/>
              <a:t>Voet</a:t>
            </a:r>
            <a:r>
              <a:rPr lang="cs-CZ" sz="2800" dirty="0"/>
              <a:t>: </a:t>
            </a:r>
            <a:r>
              <a:rPr lang="cs-CZ" sz="2800" i="1" dirty="0" err="1"/>
              <a:t>Biochemistry</a:t>
            </a:r>
            <a:r>
              <a:rPr lang="cs-CZ" sz="2800" dirty="0"/>
              <a:t>, 4</a:t>
            </a:r>
            <a:r>
              <a:rPr lang="cs-CZ" sz="2800" baseline="30000" dirty="0"/>
              <a:t>th</a:t>
            </a:r>
            <a:r>
              <a:rPr lang="cs-CZ" sz="2800" dirty="0"/>
              <a:t> Ed. </a:t>
            </a:r>
            <a:r>
              <a:rPr lang="cs-CZ" sz="2800" b="1" dirty="0"/>
              <a:t>2011</a:t>
            </a:r>
          </a:p>
          <a:p>
            <a:pPr marL="342900" indent="-342900">
              <a:buAutoNum type="arabicParenR"/>
            </a:pPr>
            <a:r>
              <a:rPr lang="cs-CZ" sz="2800" dirty="0"/>
              <a:t>Murray, </a:t>
            </a:r>
            <a:r>
              <a:rPr lang="cs-CZ" sz="2800" dirty="0" err="1"/>
              <a:t>Granner</a:t>
            </a:r>
            <a:r>
              <a:rPr lang="cs-CZ" sz="2800" dirty="0"/>
              <a:t>, </a:t>
            </a:r>
            <a:r>
              <a:rPr lang="cs-CZ" sz="2800" dirty="0" err="1"/>
              <a:t>Mayes</a:t>
            </a:r>
            <a:r>
              <a:rPr lang="cs-CZ" sz="2800" dirty="0"/>
              <a:t>, </a:t>
            </a:r>
            <a:r>
              <a:rPr lang="cs-CZ" sz="2800" dirty="0" err="1"/>
              <a:t>Rodwell</a:t>
            </a:r>
            <a:r>
              <a:rPr lang="cs-CZ" sz="2800" dirty="0"/>
              <a:t>: </a:t>
            </a:r>
            <a:r>
              <a:rPr lang="cs-CZ" sz="2800" i="1" dirty="0" err="1"/>
              <a:t>Harper‘s</a:t>
            </a:r>
            <a:r>
              <a:rPr lang="cs-CZ" sz="2800" i="1" dirty="0"/>
              <a:t> </a:t>
            </a:r>
            <a:r>
              <a:rPr lang="cs-CZ" sz="2800" i="1" dirty="0" err="1"/>
              <a:t>Illustrated</a:t>
            </a:r>
            <a:r>
              <a:rPr lang="cs-CZ" sz="2800" i="1" dirty="0"/>
              <a:t> </a:t>
            </a:r>
            <a:r>
              <a:rPr lang="cs-CZ" sz="2800" i="1" dirty="0" err="1"/>
              <a:t>Biochemistry</a:t>
            </a:r>
            <a:r>
              <a:rPr lang="cs-CZ" sz="2800" dirty="0"/>
              <a:t>, 26</a:t>
            </a:r>
            <a:r>
              <a:rPr lang="cs-CZ" sz="2800" baseline="30000" dirty="0"/>
              <a:t>th</a:t>
            </a:r>
            <a:r>
              <a:rPr lang="cs-CZ" sz="2800" dirty="0"/>
              <a:t> Ed. </a:t>
            </a:r>
            <a:r>
              <a:rPr lang="cs-CZ" sz="2400" b="1" dirty="0"/>
              <a:t>2003</a:t>
            </a:r>
          </a:p>
          <a:p>
            <a:pPr marL="342900" indent="-342900">
              <a:buAutoNum type="arabicParenR"/>
            </a:pPr>
            <a:r>
              <a:rPr lang="cs-CZ" sz="2800" dirty="0" err="1"/>
              <a:t>Lehninger</a:t>
            </a:r>
            <a:r>
              <a:rPr lang="cs-CZ" sz="2800" dirty="0"/>
              <a:t>, Nelson, </a:t>
            </a:r>
            <a:r>
              <a:rPr lang="cs-CZ" sz="2800" dirty="0" err="1"/>
              <a:t>Cox</a:t>
            </a:r>
            <a:r>
              <a:rPr lang="cs-CZ" sz="2800" dirty="0"/>
              <a:t>: </a:t>
            </a:r>
            <a:r>
              <a:rPr lang="cs-CZ" sz="2800" i="1" dirty="0" err="1"/>
              <a:t>Principles</a:t>
            </a:r>
            <a:r>
              <a:rPr lang="cs-CZ" sz="2800" i="1" dirty="0"/>
              <a:t> </a:t>
            </a:r>
            <a:r>
              <a:rPr lang="cs-CZ" sz="2800" i="1" dirty="0" err="1"/>
              <a:t>of</a:t>
            </a:r>
            <a:r>
              <a:rPr lang="cs-CZ" sz="2800" i="1" dirty="0"/>
              <a:t> </a:t>
            </a:r>
            <a:r>
              <a:rPr lang="cs-CZ" sz="2800" i="1" dirty="0" err="1"/>
              <a:t>Biochemistry</a:t>
            </a:r>
            <a:r>
              <a:rPr lang="cs-CZ" sz="2800" dirty="0"/>
              <a:t>, 2</a:t>
            </a:r>
            <a:r>
              <a:rPr lang="cs-CZ" sz="2800" baseline="30000" dirty="0"/>
              <a:t>nd</a:t>
            </a:r>
            <a:r>
              <a:rPr lang="cs-CZ" sz="2800" dirty="0"/>
              <a:t> Ed.</a:t>
            </a:r>
          </a:p>
          <a:p>
            <a:pPr marL="342900" indent="-342900">
              <a:buAutoNum type="arabicParenR"/>
            </a:pPr>
            <a:r>
              <a:rPr lang="cs-CZ" sz="2800" dirty="0">
                <a:hlinkClick r:id="rId2"/>
              </a:rPr>
              <a:t>http://www.wikipedia.com</a:t>
            </a:r>
            <a:endParaRPr lang="cs-CZ" sz="2800" dirty="0"/>
          </a:p>
          <a:p>
            <a:pPr marL="342900" indent="-342900">
              <a:buAutoNum type="arabicParenR"/>
            </a:pPr>
            <a:r>
              <a:rPr lang="cs-CZ" sz="2800" dirty="0">
                <a:hlinkClick r:id="rId3"/>
              </a:rPr>
              <a:t>http://www.nobel.se</a:t>
            </a:r>
            <a:endParaRPr lang="cs-CZ" sz="2800" dirty="0"/>
          </a:p>
          <a:p>
            <a:pPr marL="342900" indent="-342900">
              <a:buAutoNum type="arabicParenR"/>
            </a:pPr>
            <a:r>
              <a:rPr lang="cs-CZ" sz="2800" dirty="0" err="1"/>
              <a:t>Introduction</a:t>
            </a:r>
            <a:r>
              <a:rPr lang="cs-CZ" sz="2800" dirty="0"/>
              <a:t> to </a:t>
            </a:r>
            <a:r>
              <a:rPr lang="cs-CZ" sz="2800" dirty="0" err="1"/>
              <a:t>Biophysics</a:t>
            </a:r>
            <a:r>
              <a:rPr lang="cs-CZ" sz="2800" dirty="0"/>
              <a:t> – </a:t>
            </a:r>
            <a:r>
              <a:rPr lang="cs-CZ" sz="2800" dirty="0" err="1"/>
              <a:t>presentations</a:t>
            </a:r>
            <a:r>
              <a:rPr lang="cs-CZ" sz="2800" dirty="0"/>
              <a:t> by KK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04767670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FD00F471-2A75-DC43-903E-3077E88E758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65555" r="57120"/>
          <a:stretch/>
        </p:blipFill>
        <p:spPr>
          <a:xfrm>
            <a:off x="6799598" y="446314"/>
            <a:ext cx="4891636" cy="400594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3AE5D2A-A9C0-9541-B771-D60DD92070E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9775" t="64123" r="49696" b="1548"/>
          <a:stretch/>
        </p:blipFill>
        <p:spPr>
          <a:xfrm>
            <a:off x="1153886" y="195942"/>
            <a:ext cx="5116286" cy="5192486"/>
          </a:xfrm>
          <a:prstGeom prst="rect">
            <a:avLst/>
          </a:prstGeom>
        </p:spPr>
      </p:pic>
      <p:sp>
        <p:nvSpPr>
          <p:cNvPr id="6" name="Oval 5">
            <a:extLst>
              <a:ext uri="{FF2B5EF4-FFF2-40B4-BE49-F238E27FC236}">
                <a16:creationId xmlns:a16="http://schemas.microsoft.com/office/drawing/2014/main" id="{EEF54E6B-8C3C-924C-B50B-94F42C805590}"/>
              </a:ext>
            </a:extLst>
          </p:cNvPr>
          <p:cNvSpPr/>
          <p:nvPr/>
        </p:nvSpPr>
        <p:spPr>
          <a:xfrm rot="18708223">
            <a:off x="1235877" y="2263605"/>
            <a:ext cx="1418523" cy="2000865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2D83F7AB-06B1-9940-9260-538BCD8D6506}"/>
              </a:ext>
            </a:extLst>
          </p:cNvPr>
          <p:cNvSpPr/>
          <p:nvPr/>
        </p:nvSpPr>
        <p:spPr>
          <a:xfrm rot="18708223">
            <a:off x="8621547" y="376308"/>
            <a:ext cx="1075955" cy="1679857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F7A112C8-9AAE-BC44-B8F4-28107460714A}"/>
              </a:ext>
            </a:extLst>
          </p:cNvPr>
          <p:cNvCxnSpPr>
            <a:cxnSpLocks/>
          </p:cNvCxnSpPr>
          <p:nvPr/>
        </p:nvCxnSpPr>
        <p:spPr>
          <a:xfrm>
            <a:off x="2384927" y="4104495"/>
            <a:ext cx="1664559" cy="1436334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016DA72F-746E-134E-AB0B-13B7034E6F58}"/>
              </a:ext>
            </a:extLst>
          </p:cNvPr>
          <p:cNvCxnSpPr>
            <a:cxnSpLocks/>
          </p:cNvCxnSpPr>
          <p:nvPr/>
        </p:nvCxnSpPr>
        <p:spPr>
          <a:xfrm flipH="1">
            <a:off x="5366657" y="1730829"/>
            <a:ext cx="3570515" cy="381000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>
            <a:extLst>
              <a:ext uri="{FF2B5EF4-FFF2-40B4-BE49-F238E27FC236}">
                <a16:creationId xmlns:a16="http://schemas.microsoft.com/office/drawing/2014/main" id="{80056A03-F0FC-F84C-B140-E78C62205E74}"/>
              </a:ext>
            </a:extLst>
          </p:cNvPr>
          <p:cNvSpPr txBox="1"/>
          <p:nvPr/>
        </p:nvSpPr>
        <p:spPr>
          <a:xfrm>
            <a:off x="152397" y="5511740"/>
            <a:ext cx="1191985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dirty="0" err="1"/>
              <a:t>Nucleoside-diphosphate</a:t>
            </a:r>
            <a:r>
              <a:rPr lang="cs-CZ" sz="2400" b="1" dirty="0"/>
              <a:t> </a:t>
            </a:r>
            <a:r>
              <a:rPr lang="cs-CZ" sz="2400" b="1" dirty="0" err="1"/>
              <a:t>kinase</a:t>
            </a:r>
            <a:r>
              <a:rPr lang="cs-CZ" sz="2400" b="1" dirty="0"/>
              <a:t> </a:t>
            </a:r>
            <a:r>
              <a:rPr lang="cs-CZ" sz="2400" dirty="0" err="1"/>
              <a:t>catalyzes</a:t>
            </a:r>
            <a:r>
              <a:rPr lang="cs-CZ" sz="2400" dirty="0"/>
              <a:t> </a:t>
            </a:r>
            <a:r>
              <a:rPr lang="cs-CZ" sz="2400" dirty="0" err="1"/>
              <a:t>the</a:t>
            </a:r>
            <a:r>
              <a:rPr lang="cs-CZ" sz="2400" dirty="0"/>
              <a:t> </a:t>
            </a:r>
            <a:r>
              <a:rPr lang="cs-CZ" sz="2400" b="1" dirty="0" err="1">
                <a:solidFill>
                  <a:srgbClr val="FF0000"/>
                </a:solidFill>
              </a:rPr>
              <a:t>exchange</a:t>
            </a:r>
            <a:r>
              <a:rPr lang="cs-CZ" sz="2400" b="1" dirty="0">
                <a:solidFill>
                  <a:srgbClr val="FF0000"/>
                </a:solidFill>
              </a:rPr>
              <a:t> </a:t>
            </a:r>
            <a:r>
              <a:rPr lang="cs-CZ" sz="2400" b="1" dirty="0" err="1">
                <a:solidFill>
                  <a:srgbClr val="FF0000"/>
                </a:solidFill>
              </a:rPr>
              <a:t>of</a:t>
            </a:r>
            <a:r>
              <a:rPr lang="cs-CZ" sz="2400" b="1" dirty="0">
                <a:solidFill>
                  <a:srgbClr val="FF0000"/>
                </a:solidFill>
              </a:rPr>
              <a:t> </a:t>
            </a:r>
            <a:r>
              <a:rPr lang="cs-CZ" sz="2400" b="1" dirty="0" err="1">
                <a:solidFill>
                  <a:srgbClr val="FF0000"/>
                </a:solidFill>
              </a:rPr>
              <a:t>terminal</a:t>
            </a:r>
            <a:r>
              <a:rPr lang="cs-CZ" sz="2400" b="1" dirty="0">
                <a:solidFill>
                  <a:srgbClr val="FF0000"/>
                </a:solidFill>
              </a:rPr>
              <a:t> </a:t>
            </a:r>
            <a:r>
              <a:rPr lang="cs-CZ" sz="2400" b="1" dirty="0" err="1">
                <a:solidFill>
                  <a:srgbClr val="FF0000"/>
                </a:solidFill>
              </a:rPr>
              <a:t>phosphate</a:t>
            </a:r>
            <a:r>
              <a:rPr lang="cs-CZ" sz="2400" b="1" dirty="0">
                <a:solidFill>
                  <a:srgbClr val="FF0000"/>
                </a:solidFill>
              </a:rPr>
              <a:t> </a:t>
            </a:r>
            <a:r>
              <a:rPr lang="cs-CZ" sz="2400" dirty="0" err="1"/>
              <a:t>between</a:t>
            </a:r>
            <a:r>
              <a:rPr lang="cs-CZ" sz="2400" dirty="0"/>
              <a:t> </a:t>
            </a:r>
            <a:r>
              <a:rPr lang="cs-CZ" sz="2400" b="1" dirty="0" err="1">
                <a:solidFill>
                  <a:srgbClr val="FF0000"/>
                </a:solidFill>
              </a:rPr>
              <a:t>different</a:t>
            </a:r>
            <a:r>
              <a:rPr lang="cs-CZ" sz="2400" b="1" dirty="0">
                <a:solidFill>
                  <a:srgbClr val="FF0000"/>
                </a:solidFill>
              </a:rPr>
              <a:t> </a:t>
            </a:r>
            <a:r>
              <a:rPr lang="cs-CZ" sz="2400" b="1" dirty="0" err="1">
                <a:solidFill>
                  <a:srgbClr val="FF0000"/>
                </a:solidFill>
              </a:rPr>
              <a:t>nucleoside</a:t>
            </a:r>
            <a:r>
              <a:rPr lang="cs-CZ" sz="2400" b="1" dirty="0">
                <a:solidFill>
                  <a:srgbClr val="FF0000"/>
                </a:solidFill>
              </a:rPr>
              <a:t> </a:t>
            </a:r>
            <a:r>
              <a:rPr lang="cs-CZ" sz="2400" b="1" dirty="0" err="1">
                <a:solidFill>
                  <a:srgbClr val="FF0000"/>
                </a:solidFill>
              </a:rPr>
              <a:t>diphosphates</a:t>
            </a:r>
            <a:r>
              <a:rPr lang="cs-CZ" sz="2400" b="1" dirty="0">
                <a:solidFill>
                  <a:srgbClr val="FF0000"/>
                </a:solidFill>
              </a:rPr>
              <a:t> </a:t>
            </a:r>
            <a:r>
              <a:rPr lang="cs-CZ" sz="2400" dirty="0"/>
              <a:t>and</a:t>
            </a:r>
            <a:r>
              <a:rPr lang="cs-CZ" sz="2400" b="1" dirty="0">
                <a:solidFill>
                  <a:srgbClr val="FF0000"/>
                </a:solidFill>
              </a:rPr>
              <a:t> </a:t>
            </a:r>
            <a:r>
              <a:rPr lang="cs-CZ" sz="2400" b="1" dirty="0" err="1">
                <a:solidFill>
                  <a:srgbClr val="FF0000"/>
                </a:solidFill>
              </a:rPr>
              <a:t>triphosphates</a:t>
            </a:r>
            <a:r>
              <a:rPr lang="cs-CZ" sz="2400" b="1" dirty="0">
                <a:solidFill>
                  <a:srgbClr val="FF0000"/>
                </a:solidFill>
              </a:rPr>
              <a:t> </a:t>
            </a:r>
            <a:r>
              <a:rPr lang="cs-CZ" sz="2400" dirty="0"/>
              <a:t>in a </a:t>
            </a:r>
            <a:r>
              <a:rPr lang="cs-CZ" sz="2400" dirty="0" err="1"/>
              <a:t>reversible</a:t>
            </a:r>
            <a:r>
              <a:rPr lang="cs-CZ" sz="2400" dirty="0"/>
              <a:t> </a:t>
            </a:r>
            <a:r>
              <a:rPr lang="cs-CZ" sz="2400" dirty="0" err="1"/>
              <a:t>manner</a:t>
            </a:r>
            <a:r>
              <a:rPr lang="cs-CZ" sz="2400" dirty="0"/>
              <a:t> to </a:t>
            </a:r>
            <a:r>
              <a:rPr lang="cs-CZ" sz="2400" b="1" dirty="0" err="1">
                <a:solidFill>
                  <a:srgbClr val="FF0000"/>
                </a:solidFill>
              </a:rPr>
              <a:t>produce</a:t>
            </a:r>
            <a:r>
              <a:rPr lang="cs-CZ" sz="2400" b="1" dirty="0">
                <a:solidFill>
                  <a:srgbClr val="FF0000"/>
                </a:solidFill>
              </a:rPr>
              <a:t> </a:t>
            </a:r>
            <a:r>
              <a:rPr lang="cs-CZ" sz="2400" b="1" dirty="0" err="1">
                <a:solidFill>
                  <a:srgbClr val="FF0000"/>
                </a:solidFill>
              </a:rPr>
              <a:t>nucleotide</a:t>
            </a:r>
            <a:r>
              <a:rPr lang="cs-CZ" sz="2400" b="1" dirty="0">
                <a:solidFill>
                  <a:srgbClr val="FF0000"/>
                </a:solidFill>
              </a:rPr>
              <a:t> </a:t>
            </a:r>
            <a:r>
              <a:rPr lang="cs-CZ" sz="2400" b="1" dirty="0" err="1">
                <a:solidFill>
                  <a:srgbClr val="FF0000"/>
                </a:solidFill>
              </a:rPr>
              <a:t>triphosphates</a:t>
            </a:r>
            <a:r>
              <a:rPr lang="cs-CZ" sz="24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23602343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75AEAE88-962D-2440-B394-EBC6859359AF}"/>
              </a:ext>
            </a:extLst>
          </p:cNvPr>
          <p:cNvSpPr txBox="1"/>
          <p:nvPr/>
        </p:nvSpPr>
        <p:spPr>
          <a:xfrm>
            <a:off x="272143" y="304800"/>
            <a:ext cx="11473543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buAutoNum type="arabicParenR"/>
            </a:pPr>
            <a:r>
              <a:rPr lang="cs-CZ" sz="2400" dirty="0" err="1"/>
              <a:t>The</a:t>
            </a:r>
            <a:r>
              <a:rPr lang="cs-CZ" sz="2400" dirty="0"/>
              <a:t> </a:t>
            </a:r>
            <a:r>
              <a:rPr lang="cs-CZ" sz="2400" dirty="0" err="1"/>
              <a:t>citric</a:t>
            </a:r>
            <a:r>
              <a:rPr lang="cs-CZ" sz="2400" dirty="0"/>
              <a:t> acid </a:t>
            </a:r>
            <a:r>
              <a:rPr lang="cs-CZ" sz="2400" dirty="0" err="1"/>
              <a:t>cycle</a:t>
            </a:r>
            <a:r>
              <a:rPr lang="cs-CZ" sz="2400" dirty="0"/>
              <a:t>, </a:t>
            </a:r>
            <a:r>
              <a:rPr lang="cs-CZ" sz="2400" dirty="0" err="1"/>
              <a:t>the</a:t>
            </a:r>
            <a:r>
              <a:rPr lang="cs-CZ" sz="2400" dirty="0"/>
              <a:t> </a:t>
            </a:r>
            <a:r>
              <a:rPr lang="cs-CZ" sz="2400" dirty="0" err="1"/>
              <a:t>common</a:t>
            </a:r>
            <a:r>
              <a:rPr lang="cs-CZ" sz="2400" dirty="0"/>
              <a:t> mode </a:t>
            </a:r>
            <a:r>
              <a:rPr lang="cs-CZ" sz="2400" dirty="0" err="1"/>
              <a:t>of</a:t>
            </a:r>
            <a:r>
              <a:rPr lang="cs-CZ" sz="2400" dirty="0"/>
              <a:t> </a:t>
            </a:r>
            <a:r>
              <a:rPr lang="cs-CZ" sz="2400" dirty="0" err="1"/>
              <a:t>oxidative</a:t>
            </a:r>
            <a:r>
              <a:rPr lang="cs-CZ" sz="2400" dirty="0"/>
              <a:t> </a:t>
            </a:r>
            <a:r>
              <a:rPr lang="cs-CZ" sz="2400" dirty="0" err="1"/>
              <a:t>metabolism</a:t>
            </a:r>
            <a:r>
              <a:rPr lang="cs-CZ" sz="2400" dirty="0"/>
              <a:t> in most </a:t>
            </a:r>
            <a:r>
              <a:rPr lang="cs-CZ" sz="2400" dirty="0" err="1"/>
              <a:t>organisms</a:t>
            </a:r>
            <a:r>
              <a:rPr lang="cs-CZ" sz="2400" dirty="0"/>
              <a:t>, </a:t>
            </a:r>
            <a:r>
              <a:rPr lang="cs-CZ" sz="2400" dirty="0" err="1"/>
              <a:t>is</a:t>
            </a:r>
            <a:r>
              <a:rPr lang="cs-CZ" sz="2400" dirty="0"/>
              <a:t> </a:t>
            </a:r>
            <a:r>
              <a:rPr lang="cs-CZ" sz="2400" dirty="0" err="1"/>
              <a:t>mediated</a:t>
            </a:r>
            <a:r>
              <a:rPr lang="cs-CZ" sz="2400" dirty="0"/>
              <a:t> by </a:t>
            </a:r>
            <a:r>
              <a:rPr lang="cs-CZ" sz="2400" dirty="0" err="1"/>
              <a:t>eight</a:t>
            </a:r>
            <a:r>
              <a:rPr lang="cs-CZ" sz="2400" dirty="0"/>
              <a:t> </a:t>
            </a:r>
            <a:r>
              <a:rPr lang="cs-CZ" sz="2400" dirty="0" err="1"/>
              <a:t>enzymes</a:t>
            </a:r>
            <a:r>
              <a:rPr lang="cs-CZ" sz="2400" dirty="0"/>
              <a:t> </a:t>
            </a:r>
            <a:r>
              <a:rPr lang="cs-CZ" sz="2400" dirty="0" err="1"/>
              <a:t>that</a:t>
            </a:r>
            <a:r>
              <a:rPr lang="cs-CZ" sz="2400" dirty="0"/>
              <a:t> </a:t>
            </a:r>
            <a:r>
              <a:rPr lang="cs-CZ" sz="2400" dirty="0" err="1"/>
              <a:t>collectively</a:t>
            </a:r>
            <a:r>
              <a:rPr lang="cs-CZ" sz="2400" dirty="0"/>
              <a:t> </a:t>
            </a:r>
            <a:r>
              <a:rPr lang="cs-CZ" sz="2400" dirty="0" err="1"/>
              <a:t>convert</a:t>
            </a:r>
            <a:r>
              <a:rPr lang="cs-CZ" sz="2400" dirty="0"/>
              <a:t> </a:t>
            </a:r>
            <a:r>
              <a:rPr lang="cs-CZ" sz="2400" b="1" dirty="0">
                <a:solidFill>
                  <a:srgbClr val="FF0000"/>
                </a:solidFill>
              </a:rPr>
              <a:t>1 acetyl-</a:t>
            </a:r>
            <a:r>
              <a:rPr lang="cs-CZ" sz="2400" b="1" dirty="0" err="1">
                <a:solidFill>
                  <a:srgbClr val="FF0000"/>
                </a:solidFill>
              </a:rPr>
              <a:t>CoA</a:t>
            </a:r>
            <a:r>
              <a:rPr lang="cs-CZ" sz="2400" b="1" dirty="0">
                <a:solidFill>
                  <a:srgbClr val="FF0000"/>
                </a:solidFill>
              </a:rPr>
              <a:t> </a:t>
            </a:r>
            <a:r>
              <a:rPr lang="cs-CZ" sz="2400" dirty="0"/>
              <a:t>to </a:t>
            </a:r>
            <a:r>
              <a:rPr lang="cs-CZ" sz="2400" b="1" dirty="0">
                <a:solidFill>
                  <a:srgbClr val="FF0000"/>
                </a:solidFill>
              </a:rPr>
              <a:t>2 CO</a:t>
            </a:r>
            <a:r>
              <a:rPr lang="cs-CZ" sz="2400" b="1" baseline="-25000" dirty="0">
                <a:solidFill>
                  <a:srgbClr val="FF0000"/>
                </a:solidFill>
              </a:rPr>
              <a:t>2</a:t>
            </a:r>
            <a:r>
              <a:rPr lang="cs-CZ" sz="2400" b="1" dirty="0">
                <a:solidFill>
                  <a:srgbClr val="FF0000"/>
                </a:solidFill>
              </a:rPr>
              <a:t> </a:t>
            </a:r>
            <a:r>
              <a:rPr lang="cs-CZ" sz="2400" dirty="0" err="1"/>
              <a:t>molecules</a:t>
            </a:r>
            <a:r>
              <a:rPr lang="cs-CZ" sz="2400" dirty="0"/>
              <a:t> so as to </a:t>
            </a:r>
            <a:r>
              <a:rPr lang="cs-CZ" sz="2400" dirty="0" err="1"/>
              <a:t>yield</a:t>
            </a:r>
            <a:r>
              <a:rPr lang="cs-CZ" sz="2400" dirty="0"/>
              <a:t> </a:t>
            </a:r>
            <a:r>
              <a:rPr lang="cs-CZ" sz="2400" b="1" dirty="0">
                <a:solidFill>
                  <a:srgbClr val="FF0000"/>
                </a:solidFill>
              </a:rPr>
              <a:t>3 </a:t>
            </a:r>
            <a:r>
              <a:rPr lang="cs-CZ" sz="2400" b="1" dirty="0" err="1">
                <a:solidFill>
                  <a:srgbClr val="FF0000"/>
                </a:solidFill>
              </a:rPr>
              <a:t>NADH</a:t>
            </a:r>
            <a:r>
              <a:rPr lang="cs-CZ" sz="2400" dirty="0" err="1"/>
              <a:t>s</a:t>
            </a:r>
            <a:r>
              <a:rPr lang="cs-CZ" sz="2400" dirty="0"/>
              <a:t>, </a:t>
            </a:r>
            <a:r>
              <a:rPr lang="cs-CZ" sz="2400" b="1" dirty="0">
                <a:solidFill>
                  <a:srgbClr val="FF0000"/>
                </a:solidFill>
              </a:rPr>
              <a:t>1 FADH</a:t>
            </a:r>
            <a:r>
              <a:rPr lang="cs-CZ" sz="2400" b="1" baseline="-25000" dirty="0">
                <a:solidFill>
                  <a:srgbClr val="FF0000"/>
                </a:solidFill>
              </a:rPr>
              <a:t>2</a:t>
            </a:r>
            <a:r>
              <a:rPr lang="cs-CZ" sz="2400" dirty="0"/>
              <a:t>, and </a:t>
            </a:r>
            <a:r>
              <a:rPr lang="cs-CZ" sz="2400" b="1" dirty="0">
                <a:solidFill>
                  <a:srgbClr val="FF0000"/>
                </a:solidFill>
              </a:rPr>
              <a:t>1 GTP </a:t>
            </a:r>
            <a:r>
              <a:rPr lang="cs-CZ" sz="2400" dirty="0"/>
              <a:t>(</a:t>
            </a:r>
            <a:r>
              <a:rPr lang="cs-CZ" sz="2400" dirty="0" err="1"/>
              <a:t>or</a:t>
            </a:r>
            <a:r>
              <a:rPr lang="cs-CZ" sz="2400" dirty="0"/>
              <a:t> </a:t>
            </a:r>
            <a:r>
              <a:rPr lang="cs-CZ" sz="2400" dirty="0">
                <a:solidFill>
                  <a:srgbClr val="FF0000"/>
                </a:solidFill>
              </a:rPr>
              <a:t>ATP</a:t>
            </a:r>
            <a:r>
              <a:rPr lang="cs-CZ" sz="2400" dirty="0"/>
              <a:t>). </a:t>
            </a:r>
            <a:r>
              <a:rPr lang="cs-CZ" sz="2400" dirty="0" err="1"/>
              <a:t>The</a:t>
            </a:r>
            <a:r>
              <a:rPr lang="cs-CZ" sz="2400" dirty="0"/>
              <a:t> NADH and FADH2 are </a:t>
            </a:r>
            <a:r>
              <a:rPr lang="cs-CZ" sz="2400" dirty="0" err="1"/>
              <a:t>oxidized</a:t>
            </a:r>
            <a:r>
              <a:rPr lang="cs-CZ" sz="2400" dirty="0"/>
              <a:t> by O</a:t>
            </a:r>
            <a:r>
              <a:rPr lang="cs-CZ" sz="2400" baseline="-25000" dirty="0"/>
              <a:t>2</a:t>
            </a:r>
            <a:r>
              <a:rPr lang="cs-CZ" sz="2400" dirty="0"/>
              <a:t> in </a:t>
            </a:r>
            <a:r>
              <a:rPr lang="cs-CZ" sz="2400" dirty="0" err="1"/>
              <a:t>the</a:t>
            </a:r>
            <a:r>
              <a:rPr lang="cs-CZ" sz="2400" dirty="0"/>
              <a:t> </a:t>
            </a:r>
            <a:r>
              <a:rPr lang="cs-CZ" sz="2400" dirty="0" err="1"/>
              <a:t>electron</a:t>
            </a:r>
            <a:r>
              <a:rPr lang="cs-CZ" sz="2400" dirty="0"/>
              <a:t>-transport </a:t>
            </a:r>
            <a:r>
              <a:rPr lang="cs-CZ" sz="2400" dirty="0" err="1"/>
              <a:t>chain</a:t>
            </a:r>
            <a:r>
              <a:rPr lang="cs-CZ" sz="2400" dirty="0"/>
              <a:t> </a:t>
            </a:r>
            <a:r>
              <a:rPr lang="cs-CZ" sz="2400" dirty="0" err="1"/>
              <a:t>with</a:t>
            </a:r>
            <a:r>
              <a:rPr lang="cs-CZ" sz="2400" dirty="0"/>
              <a:t> </a:t>
            </a:r>
            <a:r>
              <a:rPr lang="cs-CZ" sz="2400" dirty="0" err="1"/>
              <a:t>the</a:t>
            </a:r>
            <a:r>
              <a:rPr lang="cs-CZ" sz="2400" dirty="0"/>
              <a:t> </a:t>
            </a:r>
            <a:r>
              <a:rPr lang="cs-CZ" sz="2400" dirty="0" err="1"/>
              <a:t>concomitant</a:t>
            </a:r>
            <a:r>
              <a:rPr lang="cs-CZ" sz="2400" dirty="0"/>
              <a:t> </a:t>
            </a:r>
            <a:r>
              <a:rPr lang="cs-CZ" sz="2400" dirty="0" err="1"/>
              <a:t>synthesis</a:t>
            </a:r>
            <a:r>
              <a:rPr lang="cs-CZ" sz="2400" dirty="0"/>
              <a:t> </a:t>
            </a:r>
            <a:r>
              <a:rPr lang="cs-CZ" sz="2400" dirty="0" err="1"/>
              <a:t>of</a:t>
            </a:r>
            <a:r>
              <a:rPr lang="cs-CZ" sz="2400" dirty="0"/>
              <a:t> </a:t>
            </a:r>
            <a:r>
              <a:rPr lang="cs-CZ" sz="2400" dirty="0" err="1"/>
              <a:t>around</a:t>
            </a:r>
            <a:r>
              <a:rPr lang="cs-CZ" sz="2400" dirty="0"/>
              <a:t> 11 more </a:t>
            </a:r>
            <a:r>
              <a:rPr lang="cs-CZ" sz="2400" dirty="0" err="1"/>
              <a:t>ATPs</a:t>
            </a:r>
            <a:r>
              <a:rPr lang="cs-CZ" sz="2400" dirty="0"/>
              <a:t>, </a:t>
            </a:r>
            <a:r>
              <a:rPr lang="cs-CZ" sz="2400" dirty="0" err="1"/>
              <a:t>yielding</a:t>
            </a:r>
            <a:r>
              <a:rPr lang="cs-CZ" sz="2400" dirty="0"/>
              <a:t> a </a:t>
            </a:r>
            <a:r>
              <a:rPr lang="cs-CZ" sz="2400" dirty="0" err="1"/>
              <a:t>total</a:t>
            </a:r>
            <a:r>
              <a:rPr lang="cs-CZ" sz="2400" dirty="0"/>
              <a:t> </a:t>
            </a:r>
            <a:r>
              <a:rPr lang="cs-CZ" sz="2400" dirty="0" err="1"/>
              <a:t>of</a:t>
            </a:r>
            <a:r>
              <a:rPr lang="cs-CZ" sz="2400" dirty="0"/>
              <a:t> </a:t>
            </a:r>
            <a:r>
              <a:rPr lang="cs-CZ" sz="2400" dirty="0" err="1"/>
              <a:t>about</a:t>
            </a:r>
            <a:r>
              <a:rPr lang="cs-CZ" sz="2400" dirty="0"/>
              <a:t> </a:t>
            </a:r>
            <a:r>
              <a:rPr lang="cs-CZ" sz="2400" b="1" dirty="0">
                <a:solidFill>
                  <a:srgbClr val="FF0000"/>
                </a:solidFill>
              </a:rPr>
              <a:t>12 </a:t>
            </a:r>
            <a:r>
              <a:rPr lang="cs-CZ" sz="2400" b="1" dirty="0" err="1">
                <a:solidFill>
                  <a:srgbClr val="FF0000"/>
                </a:solidFill>
              </a:rPr>
              <a:t>ATPs</a:t>
            </a:r>
            <a:r>
              <a:rPr lang="cs-CZ" sz="2400" b="1" dirty="0">
                <a:solidFill>
                  <a:srgbClr val="FF0000"/>
                </a:solidFill>
              </a:rPr>
              <a:t> </a:t>
            </a:r>
            <a:r>
              <a:rPr lang="cs-CZ" sz="2400" b="1" dirty="0" err="1">
                <a:solidFill>
                  <a:srgbClr val="FF0000"/>
                </a:solidFill>
              </a:rPr>
              <a:t>for</a:t>
            </a:r>
            <a:r>
              <a:rPr lang="cs-CZ" sz="2400" b="1" dirty="0">
                <a:solidFill>
                  <a:srgbClr val="FF0000"/>
                </a:solidFill>
              </a:rPr>
              <a:t> </a:t>
            </a:r>
            <a:r>
              <a:rPr lang="cs-CZ" sz="2400" b="1" dirty="0" err="1">
                <a:solidFill>
                  <a:srgbClr val="FF0000"/>
                </a:solidFill>
              </a:rPr>
              <a:t>one</a:t>
            </a:r>
            <a:r>
              <a:rPr lang="cs-CZ" sz="2400" b="1" dirty="0">
                <a:solidFill>
                  <a:srgbClr val="FF0000"/>
                </a:solidFill>
              </a:rPr>
              <a:t> </a:t>
            </a:r>
            <a:r>
              <a:rPr lang="cs-CZ" sz="2400" b="1" dirty="0" err="1">
                <a:solidFill>
                  <a:srgbClr val="FF0000"/>
                </a:solidFill>
              </a:rPr>
              <a:t>turn</a:t>
            </a:r>
            <a:r>
              <a:rPr lang="cs-CZ" sz="2400" b="1" dirty="0">
                <a:solidFill>
                  <a:srgbClr val="FF0000"/>
                </a:solidFill>
              </a:rPr>
              <a:t> </a:t>
            </a:r>
            <a:r>
              <a:rPr lang="cs-CZ" sz="2400" b="1" dirty="0" err="1">
                <a:solidFill>
                  <a:srgbClr val="FF0000"/>
                </a:solidFill>
              </a:rPr>
              <a:t>of</a:t>
            </a:r>
            <a:r>
              <a:rPr lang="cs-CZ" sz="2400" b="1" dirty="0">
                <a:solidFill>
                  <a:srgbClr val="FF0000"/>
                </a:solidFill>
              </a:rPr>
              <a:t> </a:t>
            </a:r>
            <a:r>
              <a:rPr lang="cs-CZ" sz="2400" b="1" dirty="0" err="1">
                <a:solidFill>
                  <a:srgbClr val="FF0000"/>
                </a:solidFill>
              </a:rPr>
              <a:t>the</a:t>
            </a:r>
            <a:r>
              <a:rPr lang="cs-CZ" sz="2400" b="1" dirty="0">
                <a:solidFill>
                  <a:srgbClr val="FF0000"/>
                </a:solidFill>
              </a:rPr>
              <a:t> </a:t>
            </a:r>
            <a:r>
              <a:rPr lang="cs-CZ" sz="2400" b="1" dirty="0" err="1">
                <a:solidFill>
                  <a:srgbClr val="FF0000"/>
                </a:solidFill>
              </a:rPr>
              <a:t>citric</a:t>
            </a:r>
            <a:r>
              <a:rPr lang="cs-CZ" sz="2400" b="1" dirty="0">
                <a:solidFill>
                  <a:srgbClr val="FF0000"/>
                </a:solidFill>
              </a:rPr>
              <a:t> acid </a:t>
            </a:r>
            <a:r>
              <a:rPr lang="cs-CZ" sz="2400" b="1" dirty="0" err="1">
                <a:solidFill>
                  <a:srgbClr val="FF0000"/>
                </a:solidFill>
              </a:rPr>
              <a:t>cycle</a:t>
            </a:r>
            <a:r>
              <a:rPr lang="cs-CZ" sz="2400" dirty="0"/>
              <a:t>.</a:t>
            </a:r>
          </a:p>
          <a:p>
            <a:pPr marL="457200" indent="-457200" algn="just">
              <a:buAutoNum type="arabicParenR"/>
            </a:pPr>
            <a:endParaRPr lang="cs-CZ" sz="2400" dirty="0"/>
          </a:p>
          <a:p>
            <a:pPr marL="457200" indent="-457200" algn="just">
              <a:buAutoNum type="arabicParenR"/>
            </a:pPr>
            <a:r>
              <a:rPr lang="cs-CZ" sz="2400" dirty="0"/>
              <a:t>.</a:t>
            </a:r>
            <a:r>
              <a:rPr lang="cs-CZ" sz="2400" b="1" dirty="0" err="1">
                <a:solidFill>
                  <a:srgbClr val="FF0000"/>
                </a:solidFill>
              </a:rPr>
              <a:t>Several</a:t>
            </a:r>
            <a:r>
              <a:rPr lang="cs-CZ" sz="2400" b="1" dirty="0">
                <a:solidFill>
                  <a:srgbClr val="FF0000"/>
                </a:solidFill>
              </a:rPr>
              <a:t> </a:t>
            </a:r>
            <a:r>
              <a:rPr lang="cs-CZ" sz="2400" b="1" dirty="0" err="1">
                <a:solidFill>
                  <a:srgbClr val="FF0000"/>
                </a:solidFill>
              </a:rPr>
              <a:t>anabolic</a:t>
            </a:r>
            <a:r>
              <a:rPr lang="cs-CZ" sz="2400" b="1" dirty="0">
                <a:solidFill>
                  <a:srgbClr val="FF0000"/>
                </a:solidFill>
              </a:rPr>
              <a:t> </a:t>
            </a:r>
            <a:r>
              <a:rPr lang="cs-CZ" sz="2400" b="1" dirty="0" err="1">
                <a:solidFill>
                  <a:srgbClr val="FF0000"/>
                </a:solidFill>
              </a:rPr>
              <a:t>pathways</a:t>
            </a:r>
            <a:r>
              <a:rPr lang="cs-CZ" sz="2400" b="1" dirty="0">
                <a:solidFill>
                  <a:srgbClr val="FF0000"/>
                </a:solidFill>
              </a:rPr>
              <a:t> </a:t>
            </a:r>
            <a:r>
              <a:rPr lang="cs-CZ" sz="2400" b="1" dirty="0" err="1">
                <a:solidFill>
                  <a:srgbClr val="FF0000"/>
                </a:solidFill>
              </a:rPr>
              <a:t>cataplerotically</a:t>
            </a:r>
            <a:r>
              <a:rPr lang="cs-CZ" sz="2400" b="1" dirty="0">
                <a:solidFill>
                  <a:srgbClr val="FF0000"/>
                </a:solidFill>
              </a:rPr>
              <a:t> </a:t>
            </a:r>
            <a:r>
              <a:rPr lang="cs-CZ" sz="2400" b="1" dirty="0" err="1">
                <a:solidFill>
                  <a:srgbClr val="FF0000"/>
                </a:solidFill>
              </a:rPr>
              <a:t>utilize</a:t>
            </a:r>
            <a:r>
              <a:rPr lang="cs-CZ" sz="2400" b="1" dirty="0">
                <a:solidFill>
                  <a:srgbClr val="FF0000"/>
                </a:solidFill>
              </a:rPr>
              <a:t> </a:t>
            </a:r>
            <a:r>
              <a:rPr lang="cs-CZ" sz="2400" b="1" dirty="0" err="1">
                <a:solidFill>
                  <a:srgbClr val="FF0000"/>
                </a:solidFill>
              </a:rPr>
              <a:t>citric</a:t>
            </a:r>
            <a:r>
              <a:rPr lang="cs-CZ" sz="2400" b="1" dirty="0">
                <a:solidFill>
                  <a:srgbClr val="FF0000"/>
                </a:solidFill>
              </a:rPr>
              <a:t> acid </a:t>
            </a:r>
            <a:r>
              <a:rPr lang="cs-CZ" sz="2400" b="1" dirty="0" err="1">
                <a:solidFill>
                  <a:srgbClr val="FF0000"/>
                </a:solidFill>
              </a:rPr>
              <a:t>cycle</a:t>
            </a:r>
            <a:r>
              <a:rPr lang="cs-CZ" sz="2400" b="1" dirty="0">
                <a:solidFill>
                  <a:srgbClr val="FF0000"/>
                </a:solidFill>
              </a:rPr>
              <a:t> </a:t>
            </a:r>
            <a:r>
              <a:rPr lang="cs-CZ" sz="2400" b="1" dirty="0" err="1">
                <a:solidFill>
                  <a:srgbClr val="FF0000"/>
                </a:solidFill>
              </a:rPr>
              <a:t>intermediates</a:t>
            </a:r>
            <a:r>
              <a:rPr lang="cs-CZ" sz="2400" b="1" dirty="0">
                <a:solidFill>
                  <a:srgbClr val="FF0000"/>
                </a:solidFill>
              </a:rPr>
              <a:t> as </a:t>
            </a:r>
            <a:r>
              <a:rPr lang="cs-CZ" sz="2400" b="1" dirty="0" err="1">
                <a:solidFill>
                  <a:srgbClr val="FF0000"/>
                </a:solidFill>
              </a:rPr>
              <a:t>starting</a:t>
            </a:r>
            <a:r>
              <a:rPr lang="cs-CZ" sz="2400" b="1" dirty="0">
                <a:solidFill>
                  <a:srgbClr val="FF0000"/>
                </a:solidFill>
              </a:rPr>
              <a:t> </a:t>
            </a:r>
            <a:r>
              <a:rPr lang="cs-CZ" sz="2400" b="1" dirty="0" err="1">
                <a:solidFill>
                  <a:srgbClr val="FF0000"/>
                </a:solidFill>
              </a:rPr>
              <a:t>materials</a:t>
            </a:r>
            <a:r>
              <a:rPr lang="cs-CZ" sz="2400" dirty="0"/>
              <a:t>. These </a:t>
            </a:r>
            <a:r>
              <a:rPr lang="cs-CZ" sz="2400" dirty="0" err="1"/>
              <a:t>essential</a:t>
            </a:r>
            <a:r>
              <a:rPr lang="cs-CZ" sz="2400" dirty="0"/>
              <a:t> </a:t>
            </a:r>
            <a:r>
              <a:rPr lang="cs-CZ" sz="2400" dirty="0" err="1"/>
              <a:t>substances</a:t>
            </a:r>
            <a:r>
              <a:rPr lang="cs-CZ" sz="2400" dirty="0"/>
              <a:t> are </a:t>
            </a:r>
            <a:r>
              <a:rPr lang="cs-CZ" sz="2400" dirty="0" err="1"/>
              <a:t>replaced</a:t>
            </a:r>
            <a:r>
              <a:rPr lang="cs-CZ" sz="2400" dirty="0"/>
              <a:t> by </a:t>
            </a:r>
            <a:r>
              <a:rPr lang="cs-CZ" sz="2400" dirty="0" err="1"/>
              <a:t>anaplerotic</a:t>
            </a:r>
            <a:r>
              <a:rPr lang="cs-CZ" sz="2400" dirty="0"/>
              <a:t> </a:t>
            </a:r>
            <a:r>
              <a:rPr lang="cs-CZ" sz="2400" dirty="0" err="1"/>
              <a:t>reactions</a:t>
            </a:r>
            <a:r>
              <a:rPr lang="cs-CZ" sz="2400" dirty="0"/>
              <a:t> </a:t>
            </a:r>
            <a:r>
              <a:rPr lang="cs-CZ" sz="2400" dirty="0" err="1"/>
              <a:t>of</a:t>
            </a:r>
            <a:r>
              <a:rPr lang="cs-CZ" sz="2400" dirty="0"/>
              <a:t> </a:t>
            </a:r>
            <a:r>
              <a:rPr lang="cs-CZ" sz="2400" dirty="0" err="1"/>
              <a:t>which</a:t>
            </a:r>
            <a:r>
              <a:rPr lang="cs-CZ" sz="2400" dirty="0"/>
              <a:t> </a:t>
            </a:r>
            <a:r>
              <a:rPr lang="cs-CZ" sz="2400" dirty="0" err="1"/>
              <a:t>the</a:t>
            </a:r>
            <a:r>
              <a:rPr lang="cs-CZ" sz="2400" dirty="0"/>
              <a:t> major </a:t>
            </a:r>
            <a:r>
              <a:rPr lang="cs-CZ" sz="2400" dirty="0" err="1"/>
              <a:t>one</a:t>
            </a:r>
            <a:r>
              <a:rPr lang="cs-CZ" sz="2400" dirty="0"/>
              <a:t> </a:t>
            </a:r>
            <a:r>
              <a:rPr lang="cs-CZ" sz="2400" dirty="0" err="1"/>
              <a:t>is</a:t>
            </a:r>
            <a:r>
              <a:rPr lang="cs-CZ" sz="2400" dirty="0"/>
              <a:t> </a:t>
            </a:r>
            <a:r>
              <a:rPr lang="cs-CZ" sz="2400" dirty="0" err="1"/>
              <a:t>synthesis</a:t>
            </a:r>
            <a:r>
              <a:rPr lang="cs-CZ" sz="2400" dirty="0"/>
              <a:t> </a:t>
            </a:r>
            <a:r>
              <a:rPr lang="cs-CZ" sz="2400" dirty="0" err="1"/>
              <a:t>of</a:t>
            </a:r>
            <a:r>
              <a:rPr lang="cs-CZ" sz="2400" dirty="0"/>
              <a:t> </a:t>
            </a:r>
            <a:r>
              <a:rPr lang="cs-CZ" sz="2400" dirty="0" err="1"/>
              <a:t>oxaloacetate</a:t>
            </a:r>
            <a:r>
              <a:rPr lang="cs-CZ" sz="2400" dirty="0"/>
              <a:t> </a:t>
            </a:r>
            <a:r>
              <a:rPr lang="cs-CZ" sz="2400" dirty="0" err="1"/>
              <a:t>from</a:t>
            </a:r>
            <a:r>
              <a:rPr lang="cs-CZ" sz="2400" dirty="0"/>
              <a:t> </a:t>
            </a:r>
            <a:r>
              <a:rPr lang="cs-CZ" sz="2400" dirty="0" err="1"/>
              <a:t>pyruvate</a:t>
            </a:r>
            <a:r>
              <a:rPr lang="cs-CZ" sz="2400" dirty="0"/>
              <a:t> and CO</a:t>
            </a:r>
            <a:r>
              <a:rPr lang="cs-CZ" sz="2400" baseline="-25000" dirty="0"/>
              <a:t>2</a:t>
            </a:r>
            <a:r>
              <a:rPr lang="cs-CZ" sz="2400" dirty="0"/>
              <a:t> by </a:t>
            </a:r>
            <a:r>
              <a:rPr lang="cs-CZ" sz="2400" dirty="0" err="1"/>
              <a:t>pyruvate</a:t>
            </a:r>
            <a:r>
              <a:rPr lang="cs-CZ" sz="2400" dirty="0"/>
              <a:t> </a:t>
            </a:r>
            <a:r>
              <a:rPr lang="cs-CZ" sz="2400" dirty="0" err="1"/>
              <a:t>carboxylase</a:t>
            </a:r>
            <a:r>
              <a:rPr lang="cs-CZ" sz="2400" dirty="0"/>
              <a:t>.</a:t>
            </a:r>
          </a:p>
          <a:p>
            <a:pPr marL="457200" indent="-457200" algn="just">
              <a:buAutoNum type="arabicParenR"/>
            </a:pPr>
            <a:endParaRPr lang="cs-CZ" sz="2400" dirty="0"/>
          </a:p>
          <a:p>
            <a:pPr marL="457200" indent="-457200" algn="just">
              <a:buAutoNum type="arabicParenR"/>
            </a:pPr>
            <a:r>
              <a:rPr lang="cs-CZ" sz="2400" dirty="0" err="1"/>
              <a:t>The</a:t>
            </a:r>
            <a:r>
              <a:rPr lang="cs-CZ" sz="2400" dirty="0"/>
              <a:t> </a:t>
            </a:r>
            <a:r>
              <a:rPr lang="cs-CZ" sz="2400" dirty="0" err="1"/>
              <a:t>enzymes</a:t>
            </a:r>
            <a:r>
              <a:rPr lang="cs-CZ" sz="2400" dirty="0"/>
              <a:t> </a:t>
            </a:r>
            <a:r>
              <a:rPr lang="cs-CZ" sz="2400" dirty="0" err="1"/>
              <a:t>of</a:t>
            </a:r>
            <a:r>
              <a:rPr lang="cs-CZ" sz="2400" dirty="0"/>
              <a:t> </a:t>
            </a:r>
            <a:r>
              <a:rPr lang="cs-CZ" sz="2400" dirty="0" err="1"/>
              <a:t>the</a:t>
            </a:r>
            <a:r>
              <a:rPr lang="cs-CZ" sz="2400" dirty="0"/>
              <a:t> </a:t>
            </a:r>
            <a:r>
              <a:rPr lang="cs-CZ" sz="2400" dirty="0" err="1"/>
              <a:t>citric</a:t>
            </a:r>
            <a:r>
              <a:rPr lang="cs-CZ" sz="2400" dirty="0"/>
              <a:t> acid </a:t>
            </a:r>
            <a:r>
              <a:rPr lang="cs-CZ" sz="2400" dirty="0" err="1"/>
              <a:t>cycle</a:t>
            </a:r>
            <a:r>
              <a:rPr lang="cs-CZ" sz="2400" dirty="0"/>
              <a:t> </a:t>
            </a:r>
            <a:r>
              <a:rPr lang="cs-CZ" sz="2400" dirty="0" err="1"/>
              <a:t>act</a:t>
            </a:r>
            <a:r>
              <a:rPr lang="cs-CZ" sz="2400" dirty="0"/>
              <a:t> as a </a:t>
            </a:r>
            <a:r>
              <a:rPr lang="cs-CZ" sz="2400" dirty="0" err="1"/>
              <a:t>functional</a:t>
            </a:r>
            <a:r>
              <a:rPr lang="cs-CZ" sz="2400" dirty="0"/>
              <a:t> unit </a:t>
            </a:r>
            <a:r>
              <a:rPr lang="cs-CZ" sz="2400" dirty="0" err="1"/>
              <a:t>that</a:t>
            </a:r>
            <a:r>
              <a:rPr lang="cs-CZ" sz="2400" dirty="0"/>
              <a:t> </a:t>
            </a:r>
            <a:r>
              <a:rPr lang="cs-CZ" sz="2400" dirty="0" err="1"/>
              <a:t>keeps</a:t>
            </a:r>
            <a:r>
              <a:rPr lang="cs-CZ" sz="2400" dirty="0"/>
              <a:t> pace </a:t>
            </a:r>
            <a:r>
              <a:rPr lang="cs-CZ" sz="2400" dirty="0" err="1"/>
              <a:t>with</a:t>
            </a:r>
            <a:r>
              <a:rPr lang="cs-CZ" sz="2400" dirty="0"/>
              <a:t> </a:t>
            </a:r>
            <a:r>
              <a:rPr lang="cs-CZ" sz="2400" dirty="0" err="1"/>
              <a:t>the</a:t>
            </a:r>
            <a:r>
              <a:rPr lang="cs-CZ" sz="2400" dirty="0"/>
              <a:t> </a:t>
            </a:r>
            <a:r>
              <a:rPr lang="cs-CZ" sz="2400" dirty="0" err="1"/>
              <a:t>metabolic</a:t>
            </a:r>
            <a:r>
              <a:rPr lang="cs-CZ" sz="2400" dirty="0"/>
              <a:t> </a:t>
            </a:r>
            <a:r>
              <a:rPr lang="cs-CZ" sz="2400" dirty="0" err="1"/>
              <a:t>demands</a:t>
            </a:r>
            <a:r>
              <a:rPr lang="cs-CZ" sz="2400" dirty="0"/>
              <a:t> </a:t>
            </a:r>
            <a:r>
              <a:rPr lang="cs-CZ" sz="2400" dirty="0" err="1"/>
              <a:t>of</a:t>
            </a:r>
            <a:r>
              <a:rPr lang="cs-CZ" sz="2400" dirty="0"/>
              <a:t> </a:t>
            </a:r>
            <a:r>
              <a:rPr lang="cs-CZ" sz="2400" dirty="0" err="1"/>
              <a:t>the</a:t>
            </a:r>
            <a:r>
              <a:rPr lang="cs-CZ" sz="2400" dirty="0"/>
              <a:t> cell. </a:t>
            </a:r>
            <a:r>
              <a:rPr lang="cs-CZ" sz="2400" dirty="0" err="1"/>
              <a:t>The</a:t>
            </a:r>
            <a:r>
              <a:rPr lang="cs-CZ" sz="2400" dirty="0"/>
              <a:t> flux-controlling </a:t>
            </a:r>
            <a:r>
              <a:rPr lang="cs-CZ" sz="2400" dirty="0" err="1"/>
              <a:t>enzymes</a:t>
            </a:r>
            <a:r>
              <a:rPr lang="cs-CZ" sz="2400" dirty="0"/>
              <a:t> </a:t>
            </a:r>
            <a:r>
              <a:rPr lang="cs-CZ" sz="2400" dirty="0" err="1"/>
              <a:t>appear</a:t>
            </a:r>
            <a:r>
              <a:rPr lang="cs-CZ" sz="2400" dirty="0"/>
              <a:t> to </a:t>
            </a:r>
            <a:r>
              <a:rPr lang="cs-CZ" sz="2400" dirty="0" err="1"/>
              <a:t>be</a:t>
            </a:r>
            <a:r>
              <a:rPr lang="cs-CZ" sz="2400" dirty="0"/>
              <a:t> </a:t>
            </a:r>
            <a:r>
              <a:rPr lang="cs-CZ" sz="2400" dirty="0" err="1"/>
              <a:t>citrate</a:t>
            </a:r>
            <a:r>
              <a:rPr lang="cs-CZ" sz="2400" dirty="0"/>
              <a:t> </a:t>
            </a:r>
            <a:r>
              <a:rPr lang="cs-CZ" sz="2400" dirty="0" err="1"/>
              <a:t>synthase</a:t>
            </a:r>
            <a:r>
              <a:rPr lang="cs-CZ" sz="2400" dirty="0"/>
              <a:t>, </a:t>
            </a:r>
            <a:r>
              <a:rPr lang="cs-CZ" sz="2400" dirty="0" err="1"/>
              <a:t>isocitrate</a:t>
            </a:r>
            <a:r>
              <a:rPr lang="cs-CZ" sz="2400" dirty="0"/>
              <a:t> </a:t>
            </a:r>
            <a:r>
              <a:rPr lang="cs-CZ" sz="2400" dirty="0" err="1"/>
              <a:t>dehydrogenase</a:t>
            </a:r>
            <a:r>
              <a:rPr lang="cs-CZ" sz="2400" dirty="0"/>
              <a:t>, and </a:t>
            </a:r>
            <a:r>
              <a:rPr lang="cs-CZ" sz="2400" dirty="0">
                <a:latin typeface="Symbol" pitchFamily="2" charset="2"/>
              </a:rPr>
              <a:t>a</a:t>
            </a:r>
            <a:r>
              <a:rPr lang="cs-CZ" sz="2400" dirty="0"/>
              <a:t>-</a:t>
            </a:r>
            <a:r>
              <a:rPr lang="cs-CZ" sz="2400" dirty="0" err="1"/>
              <a:t>ketoglutarate</a:t>
            </a:r>
            <a:r>
              <a:rPr lang="cs-CZ" sz="2400" dirty="0"/>
              <a:t> </a:t>
            </a:r>
            <a:r>
              <a:rPr lang="cs-CZ" sz="2400" dirty="0" err="1"/>
              <a:t>dehydrogenase</a:t>
            </a:r>
            <a:r>
              <a:rPr lang="cs-CZ" sz="2400" dirty="0"/>
              <a:t>. </a:t>
            </a:r>
            <a:r>
              <a:rPr lang="cs-CZ" sz="2400" dirty="0" err="1"/>
              <a:t>Their</a:t>
            </a:r>
            <a:r>
              <a:rPr lang="cs-CZ" sz="2400" dirty="0"/>
              <a:t> </a:t>
            </a:r>
            <a:r>
              <a:rPr lang="cs-CZ" sz="2400" dirty="0" err="1"/>
              <a:t>activities</a:t>
            </a:r>
            <a:r>
              <a:rPr lang="cs-CZ" sz="2400" dirty="0"/>
              <a:t> are </a:t>
            </a:r>
            <a:r>
              <a:rPr lang="cs-CZ" sz="2400" dirty="0" err="1"/>
              <a:t>controlled</a:t>
            </a:r>
            <a:r>
              <a:rPr lang="cs-CZ" sz="2400" dirty="0"/>
              <a:t> by </a:t>
            </a:r>
            <a:r>
              <a:rPr lang="cs-CZ" sz="2400" dirty="0" err="1"/>
              <a:t>substrate</a:t>
            </a:r>
            <a:r>
              <a:rPr lang="cs-CZ" sz="2400" dirty="0"/>
              <a:t> </a:t>
            </a:r>
            <a:r>
              <a:rPr lang="cs-CZ" sz="2400" dirty="0" err="1"/>
              <a:t>availability</a:t>
            </a:r>
            <a:r>
              <a:rPr lang="cs-CZ" sz="2400" dirty="0"/>
              <a:t>, </a:t>
            </a:r>
            <a:r>
              <a:rPr lang="cs-CZ" sz="2400" dirty="0" err="1"/>
              <a:t>product</a:t>
            </a:r>
            <a:r>
              <a:rPr lang="cs-CZ" sz="2400" dirty="0"/>
              <a:t> </a:t>
            </a:r>
            <a:r>
              <a:rPr lang="cs-CZ" sz="2400" dirty="0" err="1"/>
              <a:t>inhibition</a:t>
            </a:r>
            <a:r>
              <a:rPr lang="cs-CZ" sz="2400" dirty="0"/>
              <a:t>, </a:t>
            </a:r>
            <a:r>
              <a:rPr lang="cs-CZ" sz="2400" dirty="0" err="1"/>
              <a:t>inhibition</a:t>
            </a:r>
            <a:r>
              <a:rPr lang="cs-CZ" sz="2400" dirty="0"/>
              <a:t> by </a:t>
            </a:r>
            <a:r>
              <a:rPr lang="cs-CZ" sz="2400" dirty="0" err="1"/>
              <a:t>cycle</a:t>
            </a:r>
            <a:r>
              <a:rPr lang="cs-CZ" sz="2400" dirty="0"/>
              <a:t> </a:t>
            </a:r>
            <a:r>
              <a:rPr lang="cs-CZ" sz="2400" dirty="0" err="1"/>
              <a:t>intermediates</a:t>
            </a:r>
            <a:r>
              <a:rPr lang="cs-CZ" sz="2400" dirty="0"/>
              <a:t>, and </a:t>
            </a:r>
            <a:r>
              <a:rPr lang="cs-CZ" sz="2400" dirty="0" err="1"/>
              <a:t>activation</a:t>
            </a:r>
            <a:r>
              <a:rPr lang="cs-CZ" sz="2400" dirty="0"/>
              <a:t> by Ca</a:t>
            </a:r>
            <a:r>
              <a:rPr lang="cs-CZ" sz="2400" baseline="30000" dirty="0"/>
              <a:t>2+</a:t>
            </a:r>
            <a:r>
              <a:rPr lang="cs-CZ" sz="24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511630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89E8E7D9-B11F-2841-A54C-F3E0785EF6C4}"/>
              </a:ext>
            </a:extLst>
          </p:cNvPr>
          <p:cNvSpPr txBox="1"/>
          <p:nvPr/>
        </p:nvSpPr>
        <p:spPr>
          <a:xfrm>
            <a:off x="368490" y="436728"/>
            <a:ext cx="11491414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600" dirty="0" err="1"/>
              <a:t>Oxidation</a:t>
            </a:r>
            <a:r>
              <a:rPr lang="cs-CZ" sz="3600" dirty="0"/>
              <a:t> </a:t>
            </a:r>
            <a:r>
              <a:rPr lang="cs-CZ" sz="3600" dirty="0" err="1"/>
              <a:t>of</a:t>
            </a:r>
            <a:r>
              <a:rPr lang="cs-CZ" sz="3600" dirty="0"/>
              <a:t> </a:t>
            </a:r>
            <a:r>
              <a:rPr lang="cs-CZ" sz="3600" dirty="0" err="1"/>
              <a:t>Fatty</a:t>
            </a:r>
            <a:r>
              <a:rPr lang="cs-CZ" sz="3600" dirty="0"/>
              <a:t> </a:t>
            </a:r>
            <a:r>
              <a:rPr lang="cs-CZ" sz="3600" dirty="0" err="1"/>
              <a:t>Acids</a:t>
            </a:r>
            <a:endParaRPr lang="cs-CZ" sz="3600" dirty="0"/>
          </a:p>
          <a:p>
            <a:endParaRPr lang="cs-CZ" sz="3600" dirty="0"/>
          </a:p>
          <a:p>
            <a:pPr marL="742950" indent="-742950">
              <a:buAutoNum type="arabicParenR"/>
            </a:pPr>
            <a:r>
              <a:rPr lang="cs-CZ" sz="3600" dirty="0" err="1"/>
              <a:t>Activation</a:t>
            </a:r>
            <a:endParaRPr lang="cs-CZ" sz="3600" dirty="0"/>
          </a:p>
          <a:p>
            <a:pPr marL="742950" indent="-742950">
              <a:buAutoNum type="arabicParenR"/>
            </a:pPr>
            <a:endParaRPr lang="cs-CZ" sz="2000" dirty="0"/>
          </a:p>
          <a:p>
            <a:pPr marL="742950" indent="-742950">
              <a:buAutoNum type="arabicParenR"/>
            </a:pPr>
            <a:r>
              <a:rPr lang="cs-CZ" sz="3600" dirty="0"/>
              <a:t>Transport</a:t>
            </a:r>
          </a:p>
          <a:p>
            <a:pPr marL="742950" indent="-742950">
              <a:buAutoNum type="arabicParenR"/>
            </a:pPr>
            <a:endParaRPr lang="cs-CZ" sz="2000" dirty="0"/>
          </a:p>
          <a:p>
            <a:pPr marL="742950" indent="-742950">
              <a:buAutoNum type="arabicParenR"/>
            </a:pPr>
            <a:r>
              <a:rPr lang="cs-CZ" sz="3600" dirty="0" err="1"/>
              <a:t>Oxidation</a:t>
            </a:r>
            <a:endParaRPr lang="cs-CZ" sz="3600" dirty="0"/>
          </a:p>
        </p:txBody>
      </p:sp>
    </p:spTree>
    <p:extLst>
      <p:ext uri="{BB962C8B-B14F-4D97-AF65-F5344CB8AC3E}">
        <p14:creationId xmlns:p14="http://schemas.microsoft.com/office/powerpoint/2010/main" val="194025044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D0EC9575-016A-D841-9F46-02275A76F72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93205"/>
            <a:ext cx="12192000" cy="4871590"/>
          </a:xfrm>
          <a:prstGeom prst="rect">
            <a:avLst/>
          </a:prstGeom>
        </p:spPr>
      </p:pic>
      <p:sp>
        <p:nvSpPr>
          <p:cNvPr id="7" name="Oval 6">
            <a:extLst>
              <a:ext uri="{FF2B5EF4-FFF2-40B4-BE49-F238E27FC236}">
                <a16:creationId xmlns:a16="http://schemas.microsoft.com/office/drawing/2014/main" id="{3BF4F331-0F2E-B843-9602-DD8D9F3D5A98}"/>
              </a:ext>
            </a:extLst>
          </p:cNvPr>
          <p:cNvSpPr/>
          <p:nvPr/>
        </p:nvSpPr>
        <p:spPr>
          <a:xfrm>
            <a:off x="2579427" y="1613725"/>
            <a:ext cx="1323833" cy="85253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A7C4A605-CB9B-0A47-93AC-86A159F481CE}"/>
              </a:ext>
            </a:extLst>
          </p:cNvPr>
          <p:cNvSpPr/>
          <p:nvPr/>
        </p:nvSpPr>
        <p:spPr>
          <a:xfrm>
            <a:off x="8229601" y="1760561"/>
            <a:ext cx="1392072" cy="518615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22371161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D0EC9575-016A-D841-9F46-02275A76F72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93205"/>
            <a:ext cx="12192000" cy="4871590"/>
          </a:xfrm>
          <a:prstGeom prst="rect">
            <a:avLst/>
          </a:prstGeom>
        </p:spPr>
      </p:pic>
      <p:sp>
        <p:nvSpPr>
          <p:cNvPr id="7" name="Oval 6">
            <a:extLst>
              <a:ext uri="{FF2B5EF4-FFF2-40B4-BE49-F238E27FC236}">
                <a16:creationId xmlns:a16="http://schemas.microsoft.com/office/drawing/2014/main" id="{3BF4F331-0F2E-B843-9602-DD8D9F3D5A98}"/>
              </a:ext>
            </a:extLst>
          </p:cNvPr>
          <p:cNvSpPr/>
          <p:nvPr/>
        </p:nvSpPr>
        <p:spPr>
          <a:xfrm>
            <a:off x="3166281" y="736980"/>
            <a:ext cx="2470244" cy="85253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A7C4A605-CB9B-0A47-93AC-86A159F481CE}"/>
              </a:ext>
            </a:extLst>
          </p:cNvPr>
          <p:cNvSpPr/>
          <p:nvPr/>
        </p:nvSpPr>
        <p:spPr>
          <a:xfrm>
            <a:off x="6444018" y="733899"/>
            <a:ext cx="2470244" cy="85253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95056670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D0EC9575-016A-D841-9F46-02275A76F72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93205"/>
            <a:ext cx="12192000" cy="4871590"/>
          </a:xfrm>
          <a:prstGeom prst="rect">
            <a:avLst/>
          </a:prstGeom>
        </p:spPr>
      </p:pic>
      <p:sp>
        <p:nvSpPr>
          <p:cNvPr id="7" name="Oval 6">
            <a:extLst>
              <a:ext uri="{FF2B5EF4-FFF2-40B4-BE49-F238E27FC236}">
                <a16:creationId xmlns:a16="http://schemas.microsoft.com/office/drawing/2014/main" id="{3BF4F331-0F2E-B843-9602-DD8D9F3D5A98}"/>
              </a:ext>
            </a:extLst>
          </p:cNvPr>
          <p:cNvSpPr/>
          <p:nvPr/>
        </p:nvSpPr>
        <p:spPr>
          <a:xfrm>
            <a:off x="1733266" y="4844955"/>
            <a:ext cx="2074459" cy="914399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94A42E29-3535-9748-ABFE-D52AA3667DB8}"/>
              </a:ext>
            </a:extLst>
          </p:cNvPr>
          <p:cNvSpPr/>
          <p:nvPr/>
        </p:nvSpPr>
        <p:spPr>
          <a:xfrm>
            <a:off x="9148549" y="2182837"/>
            <a:ext cx="2165445" cy="85253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29CE0EA-6B1F-284A-AC4C-E6A751F7E299}"/>
              </a:ext>
            </a:extLst>
          </p:cNvPr>
          <p:cNvSpPr txBox="1"/>
          <p:nvPr/>
        </p:nvSpPr>
        <p:spPr>
          <a:xfrm>
            <a:off x="6646459" y="5008729"/>
            <a:ext cx="1569493" cy="646331"/>
          </a:xfrm>
          <a:prstGeom prst="rect">
            <a:avLst/>
          </a:prstGeom>
          <a:gradFill flip="none" rotWithShape="1">
            <a:gsLst>
              <a:gs pos="97994">
                <a:srgbClr val="FBFAE1"/>
              </a:gs>
              <a:gs pos="0">
                <a:srgbClr val="FFE4B5"/>
              </a:gs>
            </a:gsLst>
            <a:lin ang="0" scaled="1"/>
            <a:tileRect/>
          </a:gradFill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cs-CZ" dirty="0"/>
              <a:t>Acyl </a:t>
            </a:r>
            <a:r>
              <a:rPr lang="cs-CZ" dirty="0" err="1"/>
              <a:t>carnitine</a:t>
            </a:r>
            <a:r>
              <a:rPr lang="cs-CZ" dirty="0"/>
              <a:t> </a:t>
            </a:r>
            <a:r>
              <a:rPr lang="cs-CZ" dirty="0" err="1"/>
              <a:t>trnasLOCASE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86893951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D0EC9575-016A-D841-9F46-02275A76F72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7433"/>
          <a:stretch/>
        </p:blipFill>
        <p:spPr>
          <a:xfrm>
            <a:off x="0" y="1842447"/>
            <a:ext cx="12192000" cy="4022347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05983F35-6EE3-5244-8861-2D05F5E83F1B}"/>
              </a:ext>
            </a:extLst>
          </p:cNvPr>
          <p:cNvSpPr/>
          <p:nvPr/>
        </p:nvSpPr>
        <p:spPr>
          <a:xfrm>
            <a:off x="4326341" y="-101271"/>
            <a:ext cx="7947548" cy="659760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A8C795A-6252-2740-B61E-E4FB169E964E}"/>
              </a:ext>
            </a:extLst>
          </p:cNvPr>
          <p:cNvSpPr txBox="1"/>
          <p:nvPr/>
        </p:nvSpPr>
        <p:spPr>
          <a:xfrm>
            <a:off x="1910687" y="709683"/>
            <a:ext cx="241565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600" b="1" dirty="0" err="1">
                <a:solidFill>
                  <a:srgbClr val="00B0F0"/>
                </a:solidFill>
              </a:rPr>
              <a:t>Activation</a:t>
            </a:r>
            <a:endParaRPr lang="cs-CZ" sz="3600" b="1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6748740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D0EC9575-016A-D841-9F46-02275A76F72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7433"/>
          <a:stretch/>
        </p:blipFill>
        <p:spPr>
          <a:xfrm>
            <a:off x="0" y="1842447"/>
            <a:ext cx="12192000" cy="4022347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05983F35-6EE3-5244-8861-2D05F5E83F1B}"/>
              </a:ext>
            </a:extLst>
          </p:cNvPr>
          <p:cNvSpPr/>
          <p:nvPr/>
        </p:nvSpPr>
        <p:spPr>
          <a:xfrm>
            <a:off x="7983939" y="-101271"/>
            <a:ext cx="4289949" cy="659760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A8C795A-6252-2740-B61E-E4FB169E964E}"/>
              </a:ext>
            </a:extLst>
          </p:cNvPr>
          <p:cNvSpPr txBox="1"/>
          <p:nvPr/>
        </p:nvSpPr>
        <p:spPr>
          <a:xfrm>
            <a:off x="1910687" y="709683"/>
            <a:ext cx="60732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600" b="1" dirty="0" err="1">
                <a:solidFill>
                  <a:srgbClr val="00B0F0"/>
                </a:solidFill>
              </a:rPr>
              <a:t>Activation</a:t>
            </a:r>
            <a:r>
              <a:rPr lang="cs-CZ" sz="3600" b="1" dirty="0">
                <a:solidFill>
                  <a:srgbClr val="00B0F0"/>
                </a:solidFill>
              </a:rPr>
              <a:t>	    </a:t>
            </a:r>
            <a:r>
              <a:rPr lang="cs-CZ" sz="3600" b="1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Transport</a:t>
            </a:r>
          </a:p>
        </p:txBody>
      </p:sp>
    </p:spTree>
    <p:extLst>
      <p:ext uri="{BB962C8B-B14F-4D97-AF65-F5344CB8AC3E}">
        <p14:creationId xmlns:p14="http://schemas.microsoft.com/office/powerpoint/2010/main" val="405500382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D0EC9575-016A-D841-9F46-02275A76F72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7433"/>
          <a:stretch/>
        </p:blipFill>
        <p:spPr>
          <a:xfrm>
            <a:off x="0" y="1842447"/>
            <a:ext cx="12192000" cy="4022347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5A8C795A-6252-2740-B61E-E4FB169E964E}"/>
              </a:ext>
            </a:extLst>
          </p:cNvPr>
          <p:cNvSpPr txBox="1"/>
          <p:nvPr/>
        </p:nvSpPr>
        <p:spPr>
          <a:xfrm>
            <a:off x="1910686" y="709683"/>
            <a:ext cx="1008569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600" b="1" dirty="0" err="1">
                <a:solidFill>
                  <a:srgbClr val="00B0F0"/>
                </a:solidFill>
              </a:rPr>
              <a:t>Activation</a:t>
            </a:r>
            <a:r>
              <a:rPr lang="cs-CZ" sz="3600" b="1" dirty="0">
                <a:solidFill>
                  <a:srgbClr val="00B0F0"/>
                </a:solidFill>
              </a:rPr>
              <a:t>	    </a:t>
            </a:r>
            <a:r>
              <a:rPr lang="cs-CZ" sz="3600" b="1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Transport		</a:t>
            </a:r>
            <a:r>
              <a:rPr lang="cs-CZ" sz="3600" b="1" dirty="0" err="1">
                <a:solidFill>
                  <a:schemeClr val="accent4">
                    <a:lumMod val="60000"/>
                    <a:lumOff val="40000"/>
                  </a:schemeClr>
                </a:solidFill>
              </a:rPr>
              <a:t>Oxidation</a:t>
            </a:r>
            <a:endParaRPr lang="cs-CZ" sz="3600" b="1" dirty="0">
              <a:solidFill>
                <a:schemeClr val="accent4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3705391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33B908D0-1836-5F42-B8F3-F943A4A898E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61411" y="0"/>
            <a:ext cx="5346143" cy="6858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F4819BF0-A954-084D-9FF5-E398D7F4238E}"/>
              </a:ext>
            </a:extLst>
          </p:cNvPr>
          <p:cNvSpPr txBox="1"/>
          <p:nvPr/>
        </p:nvSpPr>
        <p:spPr>
          <a:xfrm>
            <a:off x="614150" y="696036"/>
            <a:ext cx="352112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600" b="1" dirty="0" err="1"/>
              <a:t>Activation</a:t>
            </a:r>
            <a:endParaRPr lang="cs-CZ" sz="3600" b="1" dirty="0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2EFA7C46-3D25-9744-9E49-A1597151AD92}"/>
              </a:ext>
            </a:extLst>
          </p:cNvPr>
          <p:cNvSpPr/>
          <p:nvPr/>
        </p:nvSpPr>
        <p:spPr>
          <a:xfrm>
            <a:off x="8939282" y="1132763"/>
            <a:ext cx="1023583" cy="464025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B56D096E-379A-7847-9EA8-40E78098820D}"/>
              </a:ext>
            </a:extLst>
          </p:cNvPr>
          <p:cNvSpPr/>
          <p:nvPr/>
        </p:nvSpPr>
        <p:spPr>
          <a:xfrm>
            <a:off x="8413842" y="6428095"/>
            <a:ext cx="1023583" cy="416257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05716932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41A7C9C1-437F-7642-A8A1-FF388DEF9A00}"/>
              </a:ext>
            </a:extLst>
          </p:cNvPr>
          <p:cNvSpPr txBox="1"/>
          <p:nvPr/>
        </p:nvSpPr>
        <p:spPr>
          <a:xfrm>
            <a:off x="140375" y="95080"/>
            <a:ext cx="11924246" cy="66171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600" b="1" dirty="0" err="1">
                <a:solidFill>
                  <a:srgbClr val="FF0000"/>
                </a:solidFill>
              </a:rPr>
              <a:t>C</a:t>
            </a:r>
            <a:r>
              <a:rPr lang="cs-CZ" sz="3600" b="1" dirty="0" err="1"/>
              <a:t>itric</a:t>
            </a:r>
            <a:r>
              <a:rPr lang="cs-CZ" sz="3600" b="1" dirty="0"/>
              <a:t> </a:t>
            </a:r>
            <a:r>
              <a:rPr lang="cs-CZ" sz="3600" b="1" dirty="0">
                <a:solidFill>
                  <a:srgbClr val="FF0000"/>
                </a:solidFill>
              </a:rPr>
              <a:t>a</a:t>
            </a:r>
            <a:r>
              <a:rPr lang="cs-CZ" sz="3600" b="1" dirty="0"/>
              <a:t>cid </a:t>
            </a:r>
            <a:r>
              <a:rPr lang="cs-CZ" sz="3600" b="1" dirty="0" err="1">
                <a:solidFill>
                  <a:srgbClr val="FF0000"/>
                </a:solidFill>
              </a:rPr>
              <a:t>c</a:t>
            </a:r>
            <a:r>
              <a:rPr lang="cs-CZ" sz="3600" b="1" dirty="0" err="1"/>
              <a:t>ycle</a:t>
            </a:r>
            <a:r>
              <a:rPr lang="cs-CZ" sz="3600" b="1" dirty="0"/>
              <a:t> </a:t>
            </a:r>
            <a:r>
              <a:rPr lang="cs-CZ" sz="3600" dirty="0" err="1"/>
              <a:t>aka</a:t>
            </a:r>
            <a:r>
              <a:rPr lang="cs-CZ" sz="3600" dirty="0"/>
              <a:t> </a:t>
            </a:r>
            <a:r>
              <a:rPr lang="cs-CZ" sz="3600" b="1" dirty="0"/>
              <a:t>CAC</a:t>
            </a:r>
          </a:p>
          <a:p>
            <a:r>
              <a:rPr lang="cs-CZ" sz="2000" dirty="0" err="1"/>
              <a:t>aka</a:t>
            </a:r>
            <a:r>
              <a:rPr lang="cs-CZ" sz="2000" dirty="0"/>
              <a:t> </a:t>
            </a:r>
          </a:p>
          <a:p>
            <a:r>
              <a:rPr lang="cs-CZ" sz="3600" b="1" dirty="0" err="1">
                <a:solidFill>
                  <a:srgbClr val="FF0000"/>
                </a:solidFill>
              </a:rPr>
              <a:t>T</a:t>
            </a:r>
            <a:r>
              <a:rPr lang="cs-CZ" sz="3600" b="1" dirty="0" err="1"/>
              <a:t>ri</a:t>
            </a:r>
            <a:r>
              <a:rPr lang="cs-CZ" sz="3600" b="1" dirty="0" err="1">
                <a:solidFill>
                  <a:srgbClr val="FF0000"/>
                </a:solidFill>
              </a:rPr>
              <a:t>c</a:t>
            </a:r>
            <a:r>
              <a:rPr lang="cs-CZ" sz="3600" b="1" dirty="0" err="1"/>
              <a:t>arboxcyclic</a:t>
            </a:r>
            <a:r>
              <a:rPr lang="cs-CZ" sz="3600" b="1" dirty="0"/>
              <a:t> </a:t>
            </a:r>
            <a:r>
              <a:rPr lang="cs-CZ" sz="3600" b="1" dirty="0">
                <a:solidFill>
                  <a:srgbClr val="FF0000"/>
                </a:solidFill>
              </a:rPr>
              <a:t>a</a:t>
            </a:r>
            <a:r>
              <a:rPr lang="cs-CZ" sz="3600" b="1" dirty="0"/>
              <a:t>cid </a:t>
            </a:r>
            <a:r>
              <a:rPr lang="cs-CZ" sz="3600" b="1" dirty="0" err="1"/>
              <a:t>cycle</a:t>
            </a:r>
            <a:r>
              <a:rPr lang="cs-CZ" sz="3600" dirty="0"/>
              <a:t> </a:t>
            </a:r>
            <a:r>
              <a:rPr lang="cs-CZ" sz="3600" dirty="0" err="1"/>
              <a:t>aka</a:t>
            </a:r>
            <a:r>
              <a:rPr lang="cs-CZ" sz="3600" dirty="0"/>
              <a:t> </a:t>
            </a:r>
            <a:r>
              <a:rPr lang="cs-CZ" sz="3600" b="1" dirty="0"/>
              <a:t>TCA</a:t>
            </a:r>
          </a:p>
          <a:p>
            <a:r>
              <a:rPr lang="cs-CZ" sz="2000" dirty="0" err="1"/>
              <a:t>aka</a:t>
            </a:r>
            <a:r>
              <a:rPr lang="cs-CZ" sz="2000" dirty="0"/>
              <a:t> </a:t>
            </a:r>
          </a:p>
          <a:p>
            <a:r>
              <a:rPr lang="cs-CZ" sz="3600" b="1" dirty="0"/>
              <a:t>Krebs </a:t>
            </a:r>
            <a:r>
              <a:rPr lang="cs-CZ" sz="3600" b="1" dirty="0" err="1"/>
              <a:t>cycle</a:t>
            </a:r>
            <a:endParaRPr lang="cs-CZ" sz="3600" b="1" dirty="0"/>
          </a:p>
          <a:p>
            <a:endParaRPr lang="cs-CZ" sz="3600" b="1" dirty="0"/>
          </a:p>
          <a:p>
            <a:r>
              <a:rPr lang="cs-CZ" sz="2800" dirty="0"/>
              <a:t>Sir Hans Adolf </a:t>
            </a:r>
            <a:r>
              <a:rPr lang="cs-CZ" sz="2800" b="1" dirty="0"/>
              <a:t>Krebs</a:t>
            </a:r>
            <a:r>
              <a:rPr lang="cs-CZ" sz="2800" dirty="0"/>
              <a:t> 1900 – 1981: </a:t>
            </a:r>
          </a:p>
          <a:p>
            <a:r>
              <a:rPr lang="cs-CZ" sz="2800" dirty="0"/>
              <a:t>. </a:t>
            </a:r>
            <a:r>
              <a:rPr lang="cs-CZ" sz="2800" dirty="0" err="1"/>
              <a:t>German-born</a:t>
            </a:r>
            <a:r>
              <a:rPr lang="cs-CZ" sz="2800" dirty="0"/>
              <a:t> </a:t>
            </a:r>
            <a:r>
              <a:rPr lang="cs-CZ" sz="2800" dirty="0" err="1"/>
              <a:t>British</a:t>
            </a:r>
            <a:r>
              <a:rPr lang="cs-CZ" sz="2800" dirty="0"/>
              <a:t> </a:t>
            </a:r>
            <a:r>
              <a:rPr lang="cs-CZ" sz="2800" dirty="0" err="1"/>
              <a:t>physician</a:t>
            </a:r>
            <a:r>
              <a:rPr lang="cs-CZ" sz="2800" dirty="0"/>
              <a:t> and </a:t>
            </a:r>
            <a:r>
              <a:rPr lang="cs-CZ" sz="2800" dirty="0" err="1"/>
              <a:t>biochemist</a:t>
            </a:r>
            <a:endParaRPr lang="cs-CZ" sz="2800" dirty="0"/>
          </a:p>
          <a:p>
            <a:r>
              <a:rPr lang="cs-CZ" sz="2800" dirty="0"/>
              <a:t>. </a:t>
            </a:r>
            <a:r>
              <a:rPr lang="cs-CZ" sz="2800" dirty="0" err="1"/>
              <a:t>the</a:t>
            </a:r>
            <a:r>
              <a:rPr lang="cs-CZ" sz="2800" dirty="0"/>
              <a:t> </a:t>
            </a:r>
            <a:r>
              <a:rPr lang="cs-CZ" sz="2800" dirty="0" err="1"/>
              <a:t>pioneer</a:t>
            </a:r>
            <a:r>
              <a:rPr lang="cs-CZ" sz="2800" dirty="0"/>
              <a:t> </a:t>
            </a:r>
            <a:r>
              <a:rPr lang="cs-CZ" sz="2800" dirty="0" err="1"/>
              <a:t>scientist</a:t>
            </a:r>
            <a:r>
              <a:rPr lang="cs-CZ" sz="2800" dirty="0"/>
              <a:t> in study </a:t>
            </a:r>
            <a:r>
              <a:rPr lang="cs-CZ" sz="2800" dirty="0" err="1"/>
              <a:t>of</a:t>
            </a:r>
            <a:r>
              <a:rPr lang="cs-CZ" sz="2800" dirty="0"/>
              <a:t> </a:t>
            </a:r>
            <a:r>
              <a:rPr lang="cs-CZ" sz="2800" dirty="0" err="1"/>
              <a:t>cellular</a:t>
            </a:r>
            <a:r>
              <a:rPr lang="cs-CZ" sz="2800" dirty="0"/>
              <a:t> </a:t>
            </a:r>
            <a:r>
              <a:rPr lang="cs-CZ" sz="2800" dirty="0" err="1"/>
              <a:t>respiration</a:t>
            </a:r>
            <a:endParaRPr lang="cs-CZ" sz="2800" dirty="0"/>
          </a:p>
          <a:p>
            <a:r>
              <a:rPr lang="cs-CZ" sz="2800" dirty="0"/>
              <a:t>. </a:t>
            </a:r>
            <a:r>
              <a:rPr lang="cs-CZ" sz="2800" dirty="0" err="1"/>
              <a:t>best</a:t>
            </a:r>
            <a:r>
              <a:rPr lang="cs-CZ" sz="2800" dirty="0"/>
              <a:t> </a:t>
            </a:r>
            <a:r>
              <a:rPr lang="cs-CZ" sz="2800" dirty="0" err="1"/>
              <a:t>known</a:t>
            </a:r>
            <a:r>
              <a:rPr lang="cs-CZ" sz="2800" dirty="0"/>
              <a:t> </a:t>
            </a:r>
            <a:r>
              <a:rPr lang="cs-CZ" sz="2800" dirty="0" err="1"/>
              <a:t>for</a:t>
            </a:r>
            <a:r>
              <a:rPr lang="cs-CZ" sz="2800" dirty="0"/>
              <a:t> his </a:t>
            </a:r>
            <a:r>
              <a:rPr lang="cs-CZ" sz="2800" dirty="0" err="1"/>
              <a:t>discoveries</a:t>
            </a:r>
            <a:r>
              <a:rPr lang="cs-CZ" sz="2800" dirty="0"/>
              <a:t> </a:t>
            </a:r>
            <a:r>
              <a:rPr lang="cs-CZ" sz="2800" dirty="0" err="1"/>
              <a:t>of</a:t>
            </a:r>
            <a:r>
              <a:rPr lang="cs-CZ" sz="2800" dirty="0"/>
              <a:t> </a:t>
            </a:r>
            <a:r>
              <a:rPr lang="cs-CZ" sz="2800" dirty="0" err="1"/>
              <a:t>two</a:t>
            </a:r>
            <a:r>
              <a:rPr lang="cs-CZ" sz="2800" dirty="0"/>
              <a:t> </a:t>
            </a:r>
            <a:r>
              <a:rPr lang="cs-CZ" sz="2800" dirty="0" err="1"/>
              <a:t>important</a:t>
            </a:r>
            <a:r>
              <a:rPr lang="cs-CZ" sz="2800" dirty="0"/>
              <a:t> </a:t>
            </a:r>
            <a:r>
              <a:rPr lang="cs-CZ" sz="2800" dirty="0" err="1"/>
              <a:t>chemical</a:t>
            </a:r>
            <a:r>
              <a:rPr lang="cs-CZ" sz="2800" dirty="0"/>
              <a:t> </a:t>
            </a:r>
            <a:r>
              <a:rPr lang="cs-CZ" sz="2800" dirty="0" err="1"/>
              <a:t>reactions</a:t>
            </a:r>
            <a:r>
              <a:rPr lang="cs-CZ" sz="2800" dirty="0"/>
              <a:t> in </a:t>
            </a:r>
            <a:r>
              <a:rPr lang="cs-CZ" sz="2800" dirty="0" err="1"/>
              <a:t>the</a:t>
            </a:r>
            <a:r>
              <a:rPr lang="cs-CZ" sz="2800" dirty="0"/>
              <a:t> body, i) </a:t>
            </a:r>
            <a:r>
              <a:rPr lang="cs-CZ" sz="2800" dirty="0">
                <a:solidFill>
                  <a:srgbClr val="FF0000"/>
                </a:solidFill>
              </a:rPr>
              <a:t>urea </a:t>
            </a:r>
            <a:r>
              <a:rPr lang="cs-CZ" sz="2800" dirty="0" err="1">
                <a:solidFill>
                  <a:srgbClr val="FF0000"/>
                </a:solidFill>
              </a:rPr>
              <a:t>cycle</a:t>
            </a:r>
            <a:r>
              <a:rPr lang="cs-CZ" sz="2800" dirty="0">
                <a:solidFill>
                  <a:srgbClr val="FF0000"/>
                </a:solidFill>
              </a:rPr>
              <a:t> </a:t>
            </a:r>
            <a:r>
              <a:rPr lang="cs-CZ" sz="2800" dirty="0"/>
              <a:t>and </a:t>
            </a:r>
            <a:r>
              <a:rPr lang="cs-CZ" sz="2800" dirty="0" err="1"/>
              <a:t>ii</a:t>
            </a:r>
            <a:r>
              <a:rPr lang="cs-CZ" sz="2800" dirty="0"/>
              <a:t>) </a:t>
            </a:r>
            <a:r>
              <a:rPr lang="cs-CZ" sz="2800" dirty="0" err="1"/>
              <a:t>the</a:t>
            </a:r>
            <a:r>
              <a:rPr lang="cs-CZ" sz="2800" dirty="0"/>
              <a:t> </a:t>
            </a:r>
            <a:r>
              <a:rPr lang="cs-CZ" sz="2800" dirty="0" err="1">
                <a:solidFill>
                  <a:srgbClr val="FF0000"/>
                </a:solidFill>
              </a:rPr>
              <a:t>citric</a:t>
            </a:r>
            <a:r>
              <a:rPr lang="cs-CZ" sz="2800" dirty="0">
                <a:solidFill>
                  <a:srgbClr val="FF0000"/>
                </a:solidFill>
              </a:rPr>
              <a:t> acid </a:t>
            </a:r>
            <a:r>
              <a:rPr lang="cs-CZ" sz="2800" dirty="0" err="1">
                <a:solidFill>
                  <a:srgbClr val="FF0000"/>
                </a:solidFill>
              </a:rPr>
              <a:t>cycle</a:t>
            </a:r>
            <a:endParaRPr lang="cs-CZ" sz="2800" dirty="0">
              <a:solidFill>
                <a:srgbClr val="FF0000"/>
              </a:solidFill>
            </a:endParaRPr>
          </a:p>
          <a:p>
            <a:r>
              <a:rPr lang="cs-CZ" sz="2800" dirty="0"/>
              <a:t>. Nobel </a:t>
            </a:r>
            <a:r>
              <a:rPr lang="cs-CZ" sz="2800" dirty="0" err="1"/>
              <a:t>Prize</a:t>
            </a:r>
            <a:r>
              <a:rPr lang="cs-CZ" sz="2800" dirty="0"/>
              <a:t> in </a:t>
            </a:r>
            <a:r>
              <a:rPr lang="cs-CZ" sz="2800" dirty="0" err="1"/>
              <a:t>Physiology</a:t>
            </a:r>
            <a:r>
              <a:rPr lang="cs-CZ" sz="2800" dirty="0"/>
              <a:t> </a:t>
            </a:r>
            <a:r>
              <a:rPr lang="cs-CZ" sz="2800" dirty="0" err="1"/>
              <a:t>or</a:t>
            </a:r>
            <a:r>
              <a:rPr lang="cs-CZ" sz="2800" dirty="0"/>
              <a:t> </a:t>
            </a:r>
            <a:r>
              <a:rPr lang="cs-CZ" sz="2800" dirty="0" err="1"/>
              <a:t>Medicine</a:t>
            </a:r>
            <a:r>
              <a:rPr lang="cs-CZ" sz="2800" dirty="0"/>
              <a:t> in 1953. </a:t>
            </a:r>
          </a:p>
          <a:p>
            <a:r>
              <a:rPr lang="cs-CZ" sz="2800" dirty="0"/>
              <a:t>. </a:t>
            </a:r>
            <a:r>
              <a:rPr lang="cs-CZ" sz="2800" dirty="0" err="1"/>
              <a:t>With</a:t>
            </a:r>
            <a:r>
              <a:rPr lang="cs-CZ" sz="2800" dirty="0"/>
              <a:t> Hans </a:t>
            </a:r>
            <a:r>
              <a:rPr lang="cs-CZ" sz="2800" dirty="0" err="1"/>
              <a:t>Kornberg</a:t>
            </a:r>
            <a:r>
              <a:rPr lang="cs-CZ" sz="2800" dirty="0"/>
              <a:t>, he </a:t>
            </a:r>
            <a:r>
              <a:rPr lang="cs-CZ" sz="2800" dirty="0" err="1"/>
              <a:t>also</a:t>
            </a:r>
            <a:r>
              <a:rPr lang="cs-CZ" sz="2800" dirty="0"/>
              <a:t> </a:t>
            </a:r>
            <a:r>
              <a:rPr lang="cs-CZ" sz="2800" dirty="0" err="1"/>
              <a:t>discovered</a:t>
            </a:r>
            <a:r>
              <a:rPr lang="cs-CZ" sz="2800" dirty="0"/>
              <a:t> </a:t>
            </a:r>
            <a:r>
              <a:rPr lang="cs-CZ" sz="2800" dirty="0" err="1"/>
              <a:t>the</a:t>
            </a:r>
            <a:r>
              <a:rPr lang="cs-CZ" sz="2800" dirty="0"/>
              <a:t> </a:t>
            </a:r>
            <a:r>
              <a:rPr lang="cs-CZ" sz="2800" dirty="0" err="1"/>
              <a:t>glyoxylate</a:t>
            </a:r>
            <a:r>
              <a:rPr lang="cs-CZ" sz="2800" dirty="0"/>
              <a:t> </a:t>
            </a:r>
            <a:r>
              <a:rPr lang="cs-CZ" sz="2800" dirty="0" err="1"/>
              <a:t>cycle</a:t>
            </a:r>
            <a:r>
              <a:rPr lang="cs-CZ" sz="2800" dirty="0"/>
              <a:t> (</a:t>
            </a:r>
            <a:r>
              <a:rPr lang="cs-CZ" sz="2800" dirty="0" err="1"/>
              <a:t>found</a:t>
            </a:r>
            <a:r>
              <a:rPr lang="cs-CZ" sz="2800" dirty="0"/>
              <a:t> in </a:t>
            </a:r>
            <a:r>
              <a:rPr lang="cs-CZ" sz="2800" dirty="0" err="1"/>
              <a:t>plants</a:t>
            </a:r>
            <a:r>
              <a:rPr lang="cs-CZ" sz="2800" dirty="0"/>
              <a:t>, </a:t>
            </a:r>
            <a:r>
              <a:rPr lang="cs-CZ" sz="2800" dirty="0" err="1"/>
              <a:t>bacteria</a:t>
            </a:r>
            <a:r>
              <a:rPr lang="cs-CZ" sz="2800" dirty="0"/>
              <a:t>, </a:t>
            </a:r>
            <a:r>
              <a:rPr lang="cs-CZ" sz="2800" dirty="0" err="1"/>
              <a:t>protists</a:t>
            </a:r>
            <a:r>
              <a:rPr lang="cs-CZ" sz="2800" dirty="0"/>
              <a:t>, and </a:t>
            </a:r>
            <a:r>
              <a:rPr lang="cs-CZ" sz="2800" dirty="0" err="1"/>
              <a:t>fungi</a:t>
            </a:r>
            <a:r>
              <a:rPr lang="cs-CZ" sz="2800" dirty="0"/>
              <a:t>)</a:t>
            </a:r>
          </a:p>
          <a:p>
            <a:pPr algn="r"/>
            <a:r>
              <a:rPr lang="cs-CZ" sz="1600" dirty="0" err="1"/>
              <a:t>aka</a:t>
            </a:r>
            <a:r>
              <a:rPr lang="cs-CZ" sz="1600" dirty="0"/>
              <a:t>: </a:t>
            </a:r>
            <a:r>
              <a:rPr lang="cs-CZ" sz="1600" dirty="0" err="1"/>
              <a:t>also</a:t>
            </a:r>
            <a:r>
              <a:rPr lang="cs-CZ" sz="1600" dirty="0"/>
              <a:t> </a:t>
            </a:r>
            <a:r>
              <a:rPr lang="cs-CZ" sz="1600" dirty="0" err="1"/>
              <a:t>known</a:t>
            </a:r>
            <a:r>
              <a:rPr lang="cs-CZ" sz="1600" dirty="0"/>
              <a:t> as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E7433F9-9D6E-3241-A894-0532CA281B4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94716" y="279877"/>
            <a:ext cx="2615063" cy="36984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3126539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83C5B09F-F560-2344-A742-B15F5C2EEE8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48380" y="0"/>
            <a:ext cx="8888819" cy="6858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1052EAA9-3C48-AA4D-B0D3-70CB0B035A0F}"/>
              </a:ext>
            </a:extLst>
          </p:cNvPr>
          <p:cNvSpPr txBox="1"/>
          <p:nvPr/>
        </p:nvSpPr>
        <p:spPr>
          <a:xfrm>
            <a:off x="614150" y="696036"/>
            <a:ext cx="352112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600" b="1" dirty="0" err="1"/>
              <a:t>Activation</a:t>
            </a:r>
            <a:endParaRPr lang="cs-CZ" sz="3600" b="1" dirty="0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BD9B186C-43B0-CF42-87A5-4BAE224DF7AE}"/>
              </a:ext>
            </a:extLst>
          </p:cNvPr>
          <p:cNvSpPr/>
          <p:nvPr/>
        </p:nvSpPr>
        <p:spPr>
          <a:xfrm>
            <a:off x="3623480" y="6182435"/>
            <a:ext cx="2094932" cy="464025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C53F1239-FAAE-5843-8B3D-D9436C541523}"/>
              </a:ext>
            </a:extLst>
          </p:cNvPr>
          <p:cNvSpPr/>
          <p:nvPr/>
        </p:nvSpPr>
        <p:spPr>
          <a:xfrm>
            <a:off x="6482687" y="6182435"/>
            <a:ext cx="2743200" cy="675565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314059364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200FCE01-7519-4A43-BD3E-C5559AC4FE71}"/>
              </a:ext>
            </a:extLst>
          </p:cNvPr>
          <p:cNvSpPr txBox="1"/>
          <p:nvPr/>
        </p:nvSpPr>
        <p:spPr>
          <a:xfrm>
            <a:off x="177418" y="300246"/>
            <a:ext cx="352112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600" b="1" dirty="0"/>
              <a:t>Transport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05DD37E-D675-BD4C-82F6-DC58DFA4611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40090" y="635948"/>
            <a:ext cx="3620620" cy="1874204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F1A547C0-48CE-8940-9375-624699C7C3D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33058" y="654271"/>
            <a:ext cx="5067782" cy="2014982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CF3D5DFD-7F52-8C4E-BC3A-AAB7604AD4DF}"/>
              </a:ext>
            </a:extLst>
          </p:cNvPr>
          <p:cNvSpPr txBox="1"/>
          <p:nvPr/>
        </p:nvSpPr>
        <p:spPr>
          <a:xfrm>
            <a:off x="68241" y="2587365"/>
            <a:ext cx="12392166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400" dirty="0" err="1"/>
              <a:t>quaternary</a:t>
            </a:r>
            <a:r>
              <a:rPr lang="cs-CZ" sz="2400" dirty="0"/>
              <a:t> </a:t>
            </a:r>
            <a:r>
              <a:rPr lang="cs-CZ" sz="2400" dirty="0" err="1"/>
              <a:t>ammonium</a:t>
            </a:r>
            <a:r>
              <a:rPr lang="cs-CZ" sz="2400" dirty="0"/>
              <a:t> </a:t>
            </a:r>
            <a:r>
              <a:rPr lang="cs-CZ" sz="2400" dirty="0" err="1"/>
              <a:t>compound</a:t>
            </a:r>
            <a:endParaRPr lang="cs-CZ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400" dirty="0" err="1"/>
              <a:t>involved</a:t>
            </a:r>
            <a:r>
              <a:rPr lang="cs-CZ" sz="2400" dirty="0"/>
              <a:t> in </a:t>
            </a:r>
            <a:r>
              <a:rPr lang="cs-CZ" sz="2400" dirty="0" err="1"/>
              <a:t>metabolism</a:t>
            </a:r>
            <a:r>
              <a:rPr lang="cs-CZ" sz="2400" dirty="0"/>
              <a:t> in most </a:t>
            </a:r>
            <a:r>
              <a:rPr lang="cs-CZ" sz="2400" dirty="0" err="1"/>
              <a:t>mammals</a:t>
            </a:r>
            <a:r>
              <a:rPr lang="cs-CZ" sz="2400" dirty="0"/>
              <a:t>, </a:t>
            </a:r>
            <a:r>
              <a:rPr lang="cs-CZ" sz="2400" dirty="0" err="1"/>
              <a:t>plants</a:t>
            </a:r>
            <a:r>
              <a:rPr lang="cs-CZ" sz="2400" dirty="0"/>
              <a:t> and </a:t>
            </a:r>
            <a:r>
              <a:rPr lang="cs-CZ" sz="2400" dirty="0" err="1"/>
              <a:t>some</a:t>
            </a:r>
            <a:r>
              <a:rPr lang="cs-CZ" sz="2400" dirty="0"/>
              <a:t> </a:t>
            </a:r>
            <a:r>
              <a:rPr lang="cs-CZ" sz="2400" dirty="0" err="1"/>
              <a:t>bacteria</a:t>
            </a:r>
            <a:endParaRPr lang="cs-CZ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400" dirty="0" err="1"/>
              <a:t>may</a:t>
            </a:r>
            <a:r>
              <a:rPr lang="cs-CZ" sz="2400" dirty="0"/>
              <a:t> </a:t>
            </a:r>
            <a:r>
              <a:rPr lang="cs-CZ" sz="2400" dirty="0" err="1"/>
              <a:t>exist</a:t>
            </a:r>
            <a:r>
              <a:rPr lang="cs-CZ" sz="2400" dirty="0"/>
              <a:t> in </a:t>
            </a:r>
            <a:r>
              <a:rPr lang="cs-CZ" sz="2400" dirty="0" err="1"/>
              <a:t>two</a:t>
            </a:r>
            <a:r>
              <a:rPr lang="cs-CZ" sz="2400" dirty="0"/>
              <a:t> </a:t>
            </a:r>
            <a:r>
              <a:rPr lang="cs-CZ" sz="2400" dirty="0" err="1"/>
              <a:t>isomers</a:t>
            </a:r>
            <a:r>
              <a:rPr lang="cs-CZ" sz="2400" dirty="0"/>
              <a:t>, </a:t>
            </a:r>
            <a:r>
              <a:rPr lang="cs-CZ" sz="2400" dirty="0" err="1"/>
              <a:t>labeled</a:t>
            </a:r>
            <a:r>
              <a:rPr lang="cs-CZ" sz="2400" dirty="0"/>
              <a:t> </a:t>
            </a:r>
            <a:r>
              <a:rPr lang="cs-CZ" sz="2400" b="1" dirty="0">
                <a:solidFill>
                  <a:srgbClr val="FF0000"/>
                </a:solidFill>
              </a:rPr>
              <a:t>D-</a:t>
            </a:r>
            <a:r>
              <a:rPr lang="cs-CZ" sz="2400" b="1" dirty="0" err="1">
                <a:solidFill>
                  <a:srgbClr val="FF0000"/>
                </a:solidFill>
              </a:rPr>
              <a:t>carnitine</a:t>
            </a:r>
            <a:r>
              <a:rPr lang="cs-CZ" sz="2400" b="1" dirty="0"/>
              <a:t> </a:t>
            </a:r>
            <a:r>
              <a:rPr lang="cs-CZ" sz="2400" dirty="0"/>
              <a:t>and </a:t>
            </a:r>
            <a:r>
              <a:rPr lang="cs-CZ" sz="2400" b="1" dirty="0">
                <a:solidFill>
                  <a:srgbClr val="FF0000"/>
                </a:solidFill>
              </a:rPr>
              <a:t>L-</a:t>
            </a:r>
            <a:r>
              <a:rPr lang="cs-CZ" sz="2400" b="1" dirty="0" err="1">
                <a:solidFill>
                  <a:srgbClr val="FF0000"/>
                </a:solidFill>
              </a:rPr>
              <a:t>carnitine</a:t>
            </a:r>
            <a:r>
              <a:rPr lang="cs-CZ" sz="2400" dirty="0"/>
              <a:t>, as </a:t>
            </a:r>
            <a:r>
              <a:rPr lang="cs-CZ" sz="2400" dirty="0" err="1"/>
              <a:t>they</a:t>
            </a:r>
            <a:r>
              <a:rPr lang="cs-CZ" sz="2400" dirty="0"/>
              <a:t> are </a:t>
            </a:r>
            <a:r>
              <a:rPr lang="cs-CZ" sz="2400" dirty="0" err="1"/>
              <a:t>optically</a:t>
            </a:r>
            <a:r>
              <a:rPr lang="cs-CZ" sz="2400" dirty="0"/>
              <a:t> </a:t>
            </a:r>
            <a:r>
              <a:rPr lang="cs-CZ" sz="2400" dirty="0" err="1"/>
              <a:t>active</a:t>
            </a:r>
            <a:endParaRPr lang="cs-CZ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400" dirty="0"/>
              <a:t>@ RT </a:t>
            </a:r>
            <a:r>
              <a:rPr lang="cs-CZ" sz="2400" dirty="0" err="1"/>
              <a:t>white</a:t>
            </a:r>
            <a:r>
              <a:rPr lang="cs-CZ" sz="2400" dirty="0"/>
              <a:t> </a:t>
            </a:r>
            <a:r>
              <a:rPr lang="cs-CZ" sz="2400" dirty="0" err="1"/>
              <a:t>powder</a:t>
            </a:r>
            <a:r>
              <a:rPr lang="cs-CZ" sz="2400" dirty="0"/>
              <a:t>, </a:t>
            </a:r>
            <a:r>
              <a:rPr lang="cs-CZ" sz="2400" b="1" dirty="0" err="1"/>
              <a:t>water-soluble</a:t>
            </a:r>
            <a:r>
              <a:rPr lang="cs-CZ" sz="2400" b="1" dirty="0"/>
              <a:t> </a:t>
            </a:r>
            <a:r>
              <a:rPr lang="cs-CZ" sz="2400" b="1" dirty="0" err="1"/>
              <a:t>zwitterion</a:t>
            </a:r>
            <a:r>
              <a:rPr lang="cs-CZ" sz="2400" b="1" dirty="0"/>
              <a:t> </a:t>
            </a:r>
            <a:r>
              <a:rPr lang="cs-CZ" sz="2400" dirty="0" err="1"/>
              <a:t>with</a:t>
            </a:r>
            <a:r>
              <a:rPr lang="cs-CZ" sz="2400" dirty="0"/>
              <a:t> </a:t>
            </a:r>
            <a:r>
              <a:rPr lang="cs-CZ" sz="2400" dirty="0" err="1"/>
              <a:t>low</a:t>
            </a:r>
            <a:r>
              <a:rPr lang="cs-CZ" sz="2400" dirty="0"/>
              <a:t> toxicity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400" dirty="0"/>
              <a:t>in </a:t>
            </a:r>
            <a:r>
              <a:rPr lang="cs-CZ" sz="2400" dirty="0" err="1"/>
              <a:t>animals</a:t>
            </a:r>
            <a:r>
              <a:rPr lang="cs-CZ" sz="2400" dirty="0"/>
              <a:t> as </a:t>
            </a:r>
            <a:r>
              <a:rPr lang="cs-CZ" sz="2400" dirty="0" err="1"/>
              <a:t>the</a:t>
            </a:r>
            <a:r>
              <a:rPr lang="cs-CZ" sz="2400" dirty="0"/>
              <a:t> L-</a:t>
            </a:r>
            <a:r>
              <a:rPr lang="cs-CZ" sz="2400" dirty="0" err="1"/>
              <a:t>enantiomer</a:t>
            </a:r>
            <a:r>
              <a:rPr lang="cs-CZ" sz="2400" dirty="0"/>
              <a:t> </a:t>
            </a:r>
            <a:r>
              <a:rPr lang="cs-CZ" sz="2400" dirty="0" err="1"/>
              <a:t>only</a:t>
            </a:r>
            <a:r>
              <a:rPr lang="cs-CZ" sz="2400" dirty="0"/>
              <a:t>, and </a:t>
            </a:r>
            <a:r>
              <a:rPr lang="cs-CZ" sz="2400" b="1" dirty="0">
                <a:solidFill>
                  <a:srgbClr val="FF0000"/>
                </a:solidFill>
              </a:rPr>
              <a:t>D-</a:t>
            </a:r>
            <a:r>
              <a:rPr lang="cs-CZ" sz="2400" b="1" dirty="0" err="1">
                <a:solidFill>
                  <a:srgbClr val="FF0000"/>
                </a:solidFill>
              </a:rPr>
              <a:t>carnitine</a:t>
            </a:r>
            <a:r>
              <a:rPr lang="cs-CZ" sz="2400" b="1" dirty="0">
                <a:solidFill>
                  <a:srgbClr val="FF0000"/>
                </a:solidFill>
              </a:rPr>
              <a:t> </a:t>
            </a:r>
            <a:r>
              <a:rPr lang="cs-CZ" sz="2400" b="1" dirty="0" err="1">
                <a:solidFill>
                  <a:srgbClr val="FF0000"/>
                </a:solidFill>
              </a:rPr>
              <a:t>is</a:t>
            </a:r>
            <a:r>
              <a:rPr lang="cs-CZ" sz="2400" b="1" dirty="0">
                <a:solidFill>
                  <a:srgbClr val="FF0000"/>
                </a:solidFill>
              </a:rPr>
              <a:t> </a:t>
            </a:r>
            <a:r>
              <a:rPr lang="cs-CZ" sz="2400" b="1" dirty="0" err="1">
                <a:solidFill>
                  <a:srgbClr val="FF0000"/>
                </a:solidFill>
              </a:rPr>
              <a:t>toxic</a:t>
            </a:r>
            <a:r>
              <a:rPr lang="cs-CZ" sz="2400" dirty="0"/>
              <a:t> </a:t>
            </a:r>
            <a:r>
              <a:rPr lang="cs-CZ" sz="2400" b="1" dirty="0"/>
              <a:t>=&gt;</a:t>
            </a:r>
            <a:r>
              <a:rPr lang="cs-CZ" sz="2400" dirty="0"/>
              <a:t> </a:t>
            </a:r>
            <a:r>
              <a:rPr lang="cs-CZ" sz="2400" b="1" dirty="0" err="1"/>
              <a:t>inhibits</a:t>
            </a:r>
            <a:r>
              <a:rPr lang="cs-CZ" sz="2400" b="1" dirty="0"/>
              <a:t> L-</a:t>
            </a:r>
            <a:r>
              <a:rPr lang="cs-CZ" sz="2400" b="1" dirty="0" err="1"/>
              <a:t>carnitine</a:t>
            </a:r>
            <a:endParaRPr lang="cs-CZ" sz="2400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400" dirty="0" err="1"/>
              <a:t>it</a:t>
            </a:r>
            <a:r>
              <a:rPr lang="cs-CZ" sz="2400" dirty="0"/>
              <a:t> </a:t>
            </a:r>
            <a:r>
              <a:rPr lang="cs-CZ" sz="2400" dirty="0" err="1"/>
              <a:t>is</a:t>
            </a:r>
            <a:r>
              <a:rPr lang="cs-CZ" sz="2400" dirty="0"/>
              <a:t> most </a:t>
            </a:r>
            <a:r>
              <a:rPr lang="cs-CZ" sz="2400" dirty="0" err="1"/>
              <a:t>accumulated</a:t>
            </a:r>
            <a:r>
              <a:rPr lang="cs-CZ" sz="2400" dirty="0"/>
              <a:t> in </a:t>
            </a:r>
            <a:r>
              <a:rPr lang="cs-CZ" sz="2400" dirty="0" err="1"/>
              <a:t>cardiac</a:t>
            </a:r>
            <a:r>
              <a:rPr lang="cs-CZ" sz="2400" dirty="0"/>
              <a:t> and </a:t>
            </a:r>
            <a:r>
              <a:rPr lang="cs-CZ" sz="2400" dirty="0" err="1"/>
              <a:t>skeletal</a:t>
            </a:r>
            <a:r>
              <a:rPr lang="cs-CZ" sz="2400" dirty="0"/>
              <a:t> </a:t>
            </a:r>
            <a:r>
              <a:rPr lang="cs-CZ" sz="2400" dirty="0" err="1"/>
              <a:t>muscles</a:t>
            </a:r>
            <a:r>
              <a:rPr lang="cs-CZ" sz="2400" dirty="0"/>
              <a:t> as </a:t>
            </a:r>
            <a:r>
              <a:rPr lang="cs-CZ" sz="2400" dirty="0" err="1"/>
              <a:t>it</a:t>
            </a:r>
            <a:r>
              <a:rPr lang="cs-CZ" sz="2400" dirty="0"/>
              <a:t> </a:t>
            </a:r>
            <a:r>
              <a:rPr lang="cs-CZ" sz="2400" dirty="0" err="1"/>
              <a:t>accounts</a:t>
            </a:r>
            <a:r>
              <a:rPr lang="cs-CZ" sz="2400" dirty="0"/>
              <a:t> </a:t>
            </a:r>
            <a:r>
              <a:rPr lang="cs-CZ" sz="2400" dirty="0" err="1"/>
              <a:t>for</a:t>
            </a:r>
            <a:r>
              <a:rPr lang="cs-CZ" sz="2400" dirty="0"/>
              <a:t> 0.1% </a:t>
            </a:r>
            <a:r>
              <a:rPr lang="cs-CZ" sz="2400" dirty="0" err="1"/>
              <a:t>of</a:t>
            </a:r>
            <a:r>
              <a:rPr lang="cs-CZ" sz="2400" dirty="0"/>
              <a:t> </a:t>
            </a:r>
            <a:r>
              <a:rPr lang="cs-CZ" sz="2400" dirty="0" err="1"/>
              <a:t>its</a:t>
            </a:r>
            <a:r>
              <a:rPr lang="cs-CZ" sz="2400" dirty="0"/>
              <a:t> dry </a:t>
            </a:r>
            <a:r>
              <a:rPr lang="cs-CZ" sz="2400" dirty="0" err="1"/>
              <a:t>matter</a:t>
            </a:r>
            <a:endParaRPr lang="cs-CZ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400" dirty="0" err="1"/>
              <a:t>synthesized</a:t>
            </a:r>
            <a:r>
              <a:rPr lang="cs-CZ" sz="2400" dirty="0"/>
              <a:t> </a:t>
            </a:r>
            <a:r>
              <a:rPr lang="cs-CZ" sz="2400" b="1" dirty="0" err="1">
                <a:solidFill>
                  <a:srgbClr val="FF0000"/>
                </a:solidFill>
              </a:rPr>
              <a:t>from</a:t>
            </a:r>
            <a:r>
              <a:rPr lang="cs-CZ" sz="2400" b="1" dirty="0">
                <a:solidFill>
                  <a:srgbClr val="FF0000"/>
                </a:solidFill>
              </a:rPr>
              <a:t> </a:t>
            </a:r>
            <a:r>
              <a:rPr lang="cs-CZ" sz="2400" b="1" dirty="0" err="1">
                <a:solidFill>
                  <a:srgbClr val="FF0000"/>
                </a:solidFill>
              </a:rPr>
              <a:t>lysine</a:t>
            </a:r>
            <a:r>
              <a:rPr lang="cs-CZ" sz="2400" b="1" dirty="0">
                <a:solidFill>
                  <a:srgbClr val="FF0000"/>
                </a:solidFill>
              </a:rPr>
              <a:t> </a:t>
            </a:r>
            <a:r>
              <a:rPr lang="cs-CZ" sz="2400" b="1" dirty="0" err="1">
                <a:solidFill>
                  <a:srgbClr val="FF0000"/>
                </a:solidFill>
              </a:rPr>
              <a:t>side</a:t>
            </a:r>
            <a:r>
              <a:rPr lang="cs-CZ" sz="2400" b="1" dirty="0">
                <a:solidFill>
                  <a:srgbClr val="FF0000"/>
                </a:solidFill>
              </a:rPr>
              <a:t> </a:t>
            </a:r>
            <a:r>
              <a:rPr lang="cs-CZ" sz="2400" b="1" dirty="0" err="1">
                <a:solidFill>
                  <a:srgbClr val="FF0000"/>
                </a:solidFill>
              </a:rPr>
              <a:t>chains</a:t>
            </a:r>
            <a:r>
              <a:rPr lang="cs-CZ" sz="2400" b="1" dirty="0">
                <a:solidFill>
                  <a:srgbClr val="FF0000"/>
                </a:solidFill>
              </a:rPr>
              <a:t> </a:t>
            </a:r>
            <a:r>
              <a:rPr lang="cs-CZ" sz="2400" dirty="0"/>
              <a:t>to </a:t>
            </a:r>
            <a:r>
              <a:rPr lang="cs-CZ" sz="2400" dirty="0" err="1"/>
              <a:t>keep</a:t>
            </a:r>
            <a:r>
              <a:rPr lang="cs-CZ" sz="2400" dirty="0"/>
              <a:t> up </a:t>
            </a:r>
            <a:r>
              <a:rPr lang="cs-CZ" sz="2400" dirty="0" err="1"/>
              <a:t>with</a:t>
            </a:r>
            <a:r>
              <a:rPr lang="cs-CZ" sz="2400" dirty="0"/>
              <a:t> </a:t>
            </a:r>
            <a:r>
              <a:rPr lang="cs-CZ" sz="2400" dirty="0" err="1"/>
              <a:t>the</a:t>
            </a:r>
            <a:r>
              <a:rPr lang="cs-CZ" sz="2400" dirty="0"/>
              <a:t> </a:t>
            </a:r>
            <a:r>
              <a:rPr lang="cs-CZ" sz="2400" dirty="0" err="1"/>
              <a:t>needs</a:t>
            </a:r>
            <a:r>
              <a:rPr lang="cs-CZ" sz="2400" dirty="0"/>
              <a:t> </a:t>
            </a:r>
            <a:r>
              <a:rPr lang="cs-CZ" sz="2400" dirty="0" err="1"/>
              <a:t>of</a:t>
            </a:r>
            <a:r>
              <a:rPr lang="cs-CZ" sz="2400" dirty="0"/>
              <a:t> </a:t>
            </a:r>
            <a:r>
              <a:rPr lang="cs-CZ" sz="2400" dirty="0" err="1"/>
              <a:t>energy</a:t>
            </a:r>
            <a:r>
              <a:rPr lang="cs-CZ" sz="2400" dirty="0"/>
              <a:t> </a:t>
            </a:r>
            <a:r>
              <a:rPr lang="cs-CZ" sz="2400" dirty="0" err="1"/>
              <a:t>production</a:t>
            </a:r>
            <a:endParaRPr lang="cs-CZ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400" dirty="0" err="1"/>
              <a:t>some</a:t>
            </a:r>
            <a:r>
              <a:rPr lang="cs-CZ" sz="2400" dirty="0"/>
              <a:t> </a:t>
            </a:r>
            <a:r>
              <a:rPr lang="cs-CZ" sz="2400" dirty="0" err="1"/>
              <a:t>individuals</a:t>
            </a:r>
            <a:r>
              <a:rPr lang="cs-CZ" sz="2400" dirty="0"/>
              <a:t> </a:t>
            </a:r>
            <a:r>
              <a:rPr lang="cs-CZ" sz="2400" dirty="0" err="1"/>
              <a:t>with</a:t>
            </a:r>
            <a:r>
              <a:rPr lang="cs-CZ" sz="2400" dirty="0"/>
              <a:t> </a:t>
            </a:r>
            <a:r>
              <a:rPr lang="cs-CZ" sz="2400" dirty="0" err="1"/>
              <a:t>genetic</a:t>
            </a:r>
            <a:r>
              <a:rPr lang="cs-CZ" sz="2400" dirty="0"/>
              <a:t> </a:t>
            </a:r>
            <a:r>
              <a:rPr lang="cs-CZ" sz="2400" dirty="0" err="1"/>
              <a:t>or</a:t>
            </a:r>
            <a:r>
              <a:rPr lang="cs-CZ" sz="2400" dirty="0"/>
              <a:t> </a:t>
            </a:r>
            <a:r>
              <a:rPr lang="cs-CZ" sz="2400" dirty="0" err="1"/>
              <a:t>medical</a:t>
            </a:r>
            <a:r>
              <a:rPr lang="cs-CZ" sz="2400" dirty="0"/>
              <a:t> </a:t>
            </a:r>
            <a:r>
              <a:rPr lang="cs-CZ" sz="2400" dirty="0" err="1"/>
              <a:t>disorders</a:t>
            </a:r>
            <a:r>
              <a:rPr lang="cs-CZ" sz="2400" dirty="0"/>
              <a:t> (</a:t>
            </a:r>
            <a:r>
              <a:rPr lang="cs-CZ" sz="2400" dirty="0" err="1"/>
              <a:t>like</a:t>
            </a:r>
            <a:r>
              <a:rPr lang="cs-CZ" sz="2400" dirty="0"/>
              <a:t> </a:t>
            </a:r>
            <a:r>
              <a:rPr lang="cs-CZ" sz="2400" dirty="0" err="1"/>
              <a:t>preterm</a:t>
            </a:r>
            <a:r>
              <a:rPr lang="cs-CZ" sz="2400" dirty="0"/>
              <a:t> </a:t>
            </a:r>
            <a:r>
              <a:rPr lang="cs-CZ" sz="2400" dirty="0" err="1"/>
              <a:t>infants</a:t>
            </a:r>
            <a:r>
              <a:rPr lang="cs-CZ" sz="2400" dirty="0"/>
              <a:t>) </a:t>
            </a:r>
            <a:r>
              <a:rPr lang="cs-CZ" sz="2400" dirty="0" err="1"/>
              <a:t>cannot</a:t>
            </a:r>
            <a:r>
              <a:rPr lang="cs-CZ" sz="2400" dirty="0"/>
              <a:t> make </a:t>
            </a:r>
            <a:r>
              <a:rPr lang="cs-CZ" sz="2400" dirty="0" err="1"/>
              <a:t>enough</a:t>
            </a:r>
            <a:r>
              <a:rPr lang="cs-CZ" sz="2400" dirty="0"/>
              <a:t>, so </a:t>
            </a:r>
            <a:r>
              <a:rPr lang="cs-CZ" sz="2400" dirty="0" err="1"/>
              <a:t>this</a:t>
            </a:r>
            <a:r>
              <a:rPr lang="cs-CZ" sz="2400" dirty="0"/>
              <a:t> </a:t>
            </a:r>
            <a:r>
              <a:rPr lang="cs-CZ" sz="2400" dirty="0" err="1"/>
              <a:t>makes</a:t>
            </a:r>
            <a:r>
              <a:rPr lang="cs-CZ" sz="2400" dirty="0"/>
              <a:t> </a:t>
            </a:r>
            <a:r>
              <a:rPr lang="cs-CZ" sz="2400" dirty="0" err="1"/>
              <a:t>carnitine</a:t>
            </a:r>
            <a:r>
              <a:rPr lang="cs-CZ" sz="2400" dirty="0"/>
              <a:t> a </a:t>
            </a:r>
            <a:r>
              <a:rPr lang="cs-CZ" sz="2400" dirty="0" err="1"/>
              <a:t>conditionally</a:t>
            </a:r>
            <a:r>
              <a:rPr lang="cs-CZ" sz="2400" dirty="0"/>
              <a:t> </a:t>
            </a:r>
            <a:r>
              <a:rPr lang="cs-CZ" sz="2400" dirty="0" err="1"/>
              <a:t>essential</a:t>
            </a:r>
            <a:r>
              <a:rPr lang="cs-CZ" sz="2400" dirty="0"/>
              <a:t> </a:t>
            </a:r>
            <a:r>
              <a:rPr lang="cs-CZ" sz="2400" dirty="0" err="1"/>
              <a:t>nutrient</a:t>
            </a:r>
            <a:r>
              <a:rPr lang="cs-CZ" sz="2400" dirty="0"/>
              <a:t> </a:t>
            </a:r>
            <a:r>
              <a:rPr lang="cs-CZ" sz="2400" dirty="0" err="1"/>
              <a:t>for</a:t>
            </a:r>
            <a:r>
              <a:rPr lang="cs-CZ" sz="2400" dirty="0"/>
              <a:t> </a:t>
            </a:r>
            <a:r>
              <a:rPr lang="cs-CZ" sz="2400" dirty="0" err="1"/>
              <a:t>them</a:t>
            </a:r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1232027990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10784C35-130E-694C-AF90-10521026C26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10229" y="218358"/>
            <a:ext cx="5067782" cy="2014982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8A0C0D9F-FBED-2B42-BA4F-8A9EA97E56B3}"/>
              </a:ext>
            </a:extLst>
          </p:cNvPr>
          <p:cNvSpPr txBox="1"/>
          <p:nvPr/>
        </p:nvSpPr>
        <p:spPr>
          <a:xfrm>
            <a:off x="177418" y="300246"/>
            <a:ext cx="352112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600" b="1" dirty="0"/>
              <a:t>Transport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2787CDB7-B3D3-AD45-8CFF-88B07690C041}"/>
              </a:ext>
            </a:extLst>
          </p:cNvPr>
          <p:cNvGrpSpPr/>
          <p:nvPr/>
        </p:nvGrpSpPr>
        <p:grpSpPr>
          <a:xfrm>
            <a:off x="-150125" y="2210943"/>
            <a:ext cx="12342125" cy="4022347"/>
            <a:chOff x="-150125" y="1842447"/>
            <a:chExt cx="12342125" cy="4022347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DD6A1FA0-AB9E-814B-BA2C-881DE4E3508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t="17433"/>
            <a:stretch/>
          </p:blipFill>
          <p:spPr>
            <a:xfrm>
              <a:off x="0" y="1842447"/>
              <a:ext cx="12192000" cy="4022347"/>
            </a:xfrm>
            <a:prstGeom prst="rect">
              <a:avLst/>
            </a:prstGeom>
          </p:spPr>
        </p:pic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5B044895-2592-E74A-B8D6-B99E421A62BD}"/>
                </a:ext>
              </a:extLst>
            </p:cNvPr>
            <p:cNvSpPr/>
            <p:nvPr/>
          </p:nvSpPr>
          <p:spPr>
            <a:xfrm>
              <a:off x="-150125" y="1842447"/>
              <a:ext cx="2879677" cy="982640"/>
            </a:xfrm>
            <a:prstGeom prst="rect">
              <a:avLst/>
            </a:prstGeom>
            <a:solidFill>
              <a:srgbClr val="EFF3F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BCE64EF0-1A9C-F54A-A9CF-A7727AED08B6}"/>
                </a:ext>
              </a:extLst>
            </p:cNvPr>
            <p:cNvSpPr/>
            <p:nvPr/>
          </p:nvSpPr>
          <p:spPr>
            <a:xfrm>
              <a:off x="15923" y="2336044"/>
              <a:ext cx="2072184" cy="1212373"/>
            </a:xfrm>
            <a:prstGeom prst="rect">
              <a:avLst/>
            </a:prstGeom>
            <a:solidFill>
              <a:srgbClr val="EFF3F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D260C48A-0A33-804D-91DA-71EF08BF1B53}"/>
                </a:ext>
              </a:extLst>
            </p:cNvPr>
            <p:cNvSpPr/>
            <p:nvPr/>
          </p:nvSpPr>
          <p:spPr>
            <a:xfrm>
              <a:off x="15923" y="3377089"/>
              <a:ext cx="2392907" cy="1727174"/>
            </a:xfrm>
            <a:prstGeom prst="rect">
              <a:avLst/>
            </a:prstGeom>
            <a:solidFill>
              <a:srgbClr val="EFF3F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</p:grpSp>
      <p:sp>
        <p:nvSpPr>
          <p:cNvPr id="12" name="Rectangle 11">
            <a:extLst>
              <a:ext uri="{FF2B5EF4-FFF2-40B4-BE49-F238E27FC236}">
                <a16:creationId xmlns:a16="http://schemas.microsoft.com/office/drawing/2014/main" id="{3FCA9ADB-3315-E94C-A2D2-A5904F415E8D}"/>
              </a:ext>
            </a:extLst>
          </p:cNvPr>
          <p:cNvSpPr/>
          <p:nvPr/>
        </p:nvSpPr>
        <p:spPr>
          <a:xfrm>
            <a:off x="0" y="3993157"/>
            <a:ext cx="1897039" cy="2031604"/>
          </a:xfrm>
          <a:prstGeom prst="rect">
            <a:avLst/>
          </a:prstGeom>
          <a:solidFill>
            <a:srgbClr val="EFF3F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705561D3-8BD4-3B4A-9212-B19A7465A165}"/>
              </a:ext>
            </a:extLst>
          </p:cNvPr>
          <p:cNvSpPr/>
          <p:nvPr/>
        </p:nvSpPr>
        <p:spPr>
          <a:xfrm>
            <a:off x="1910687" y="5365367"/>
            <a:ext cx="1801501" cy="632098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77D7984B-4E74-EC44-80E3-424F1B4245C0}"/>
              </a:ext>
            </a:extLst>
          </p:cNvPr>
          <p:cNvSpPr/>
          <p:nvPr/>
        </p:nvSpPr>
        <p:spPr>
          <a:xfrm>
            <a:off x="9398712" y="2616077"/>
            <a:ext cx="1801501" cy="632098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D3CD4A49-57E4-4340-A39F-E8E5CA89E369}"/>
              </a:ext>
            </a:extLst>
          </p:cNvPr>
          <p:cNvSpPr txBox="1"/>
          <p:nvPr/>
        </p:nvSpPr>
        <p:spPr>
          <a:xfrm>
            <a:off x="2088107" y="6001274"/>
            <a:ext cx="13511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b="1" dirty="0">
                <a:solidFill>
                  <a:srgbClr val="FF0000"/>
                </a:solidFill>
              </a:rPr>
              <a:t>CAT I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5DD968AF-D514-7743-A807-F31482EE7D1E}"/>
              </a:ext>
            </a:extLst>
          </p:cNvPr>
          <p:cNvSpPr txBox="1"/>
          <p:nvPr/>
        </p:nvSpPr>
        <p:spPr>
          <a:xfrm>
            <a:off x="9623897" y="2236844"/>
            <a:ext cx="13511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b="1" dirty="0">
                <a:solidFill>
                  <a:srgbClr val="FF0000"/>
                </a:solidFill>
              </a:rPr>
              <a:t>CAT II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A0783008-A03F-D34C-AFB8-6F0C4AE1F882}"/>
              </a:ext>
            </a:extLst>
          </p:cNvPr>
          <p:cNvSpPr/>
          <p:nvPr/>
        </p:nvSpPr>
        <p:spPr>
          <a:xfrm>
            <a:off x="8529851" y="5365367"/>
            <a:ext cx="1417042" cy="366693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F4A746FA-E09D-154A-A7A9-972002C9AEF6}"/>
              </a:ext>
            </a:extLst>
          </p:cNvPr>
          <p:cNvSpPr/>
          <p:nvPr/>
        </p:nvSpPr>
        <p:spPr>
          <a:xfrm>
            <a:off x="5142884" y="3321134"/>
            <a:ext cx="1899362" cy="982640"/>
          </a:xfrm>
          <a:prstGeom prst="rect">
            <a:avLst/>
          </a:prstGeom>
          <a:solidFill>
            <a:srgbClr val="FFE4B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25717220-642B-FF44-8756-ED6F35D1DA29}"/>
              </a:ext>
            </a:extLst>
          </p:cNvPr>
          <p:cNvSpPr/>
          <p:nvPr/>
        </p:nvSpPr>
        <p:spPr>
          <a:xfrm>
            <a:off x="7042246" y="2210943"/>
            <a:ext cx="5149754" cy="3813818"/>
          </a:xfrm>
          <a:prstGeom prst="rect">
            <a:avLst/>
          </a:prstGeom>
          <a:solidFill>
            <a:srgbClr val="FFE4B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8EE124C5-7895-0642-ACCE-361490736A3D}"/>
              </a:ext>
            </a:extLst>
          </p:cNvPr>
          <p:cNvSpPr/>
          <p:nvPr/>
        </p:nvSpPr>
        <p:spPr>
          <a:xfrm>
            <a:off x="5247376" y="3881112"/>
            <a:ext cx="1899362" cy="982640"/>
          </a:xfrm>
          <a:prstGeom prst="rect">
            <a:avLst/>
          </a:prstGeom>
          <a:solidFill>
            <a:srgbClr val="FFE4B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E85FA5CD-A67A-E54D-9B01-AB3B07424F13}"/>
              </a:ext>
            </a:extLst>
          </p:cNvPr>
          <p:cNvSpPr/>
          <p:nvPr/>
        </p:nvSpPr>
        <p:spPr>
          <a:xfrm>
            <a:off x="5901981" y="4517639"/>
            <a:ext cx="1899362" cy="982640"/>
          </a:xfrm>
          <a:prstGeom prst="rect">
            <a:avLst/>
          </a:prstGeom>
          <a:solidFill>
            <a:srgbClr val="FFE4B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2D562FCF-AC82-A74C-87E3-1DF6079E74ED}"/>
              </a:ext>
            </a:extLst>
          </p:cNvPr>
          <p:cNvSpPr/>
          <p:nvPr/>
        </p:nvSpPr>
        <p:spPr>
          <a:xfrm>
            <a:off x="4137641" y="3626498"/>
            <a:ext cx="1005243" cy="317319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D1778B2C-4B1E-4F48-9D4F-BC7FD2257058}"/>
              </a:ext>
            </a:extLst>
          </p:cNvPr>
          <p:cNvSpPr/>
          <p:nvPr/>
        </p:nvSpPr>
        <p:spPr>
          <a:xfrm>
            <a:off x="3601942" y="3993157"/>
            <a:ext cx="1652445" cy="870595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6492509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10784C35-130E-694C-AF90-10521026C26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10229" y="218358"/>
            <a:ext cx="5067782" cy="2014982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8A0C0D9F-FBED-2B42-BA4F-8A9EA97E56B3}"/>
              </a:ext>
            </a:extLst>
          </p:cNvPr>
          <p:cNvSpPr txBox="1"/>
          <p:nvPr/>
        </p:nvSpPr>
        <p:spPr>
          <a:xfrm>
            <a:off x="177418" y="300246"/>
            <a:ext cx="352112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600" b="1" dirty="0"/>
              <a:t>Transport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2787CDB7-B3D3-AD45-8CFF-88B07690C041}"/>
              </a:ext>
            </a:extLst>
          </p:cNvPr>
          <p:cNvGrpSpPr/>
          <p:nvPr/>
        </p:nvGrpSpPr>
        <p:grpSpPr>
          <a:xfrm>
            <a:off x="-150125" y="2210943"/>
            <a:ext cx="12342125" cy="4022347"/>
            <a:chOff x="-150125" y="1842447"/>
            <a:chExt cx="12342125" cy="4022347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DD6A1FA0-AB9E-814B-BA2C-881DE4E3508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t="17433"/>
            <a:stretch/>
          </p:blipFill>
          <p:spPr>
            <a:xfrm>
              <a:off x="0" y="1842447"/>
              <a:ext cx="12192000" cy="4022347"/>
            </a:xfrm>
            <a:prstGeom prst="rect">
              <a:avLst/>
            </a:prstGeom>
          </p:spPr>
        </p:pic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5B044895-2592-E74A-B8D6-B99E421A62BD}"/>
                </a:ext>
              </a:extLst>
            </p:cNvPr>
            <p:cNvSpPr/>
            <p:nvPr/>
          </p:nvSpPr>
          <p:spPr>
            <a:xfrm>
              <a:off x="-150125" y="1842447"/>
              <a:ext cx="2879677" cy="982640"/>
            </a:xfrm>
            <a:prstGeom prst="rect">
              <a:avLst/>
            </a:prstGeom>
            <a:solidFill>
              <a:srgbClr val="EFF3F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BCE64EF0-1A9C-F54A-A9CF-A7727AED08B6}"/>
                </a:ext>
              </a:extLst>
            </p:cNvPr>
            <p:cNvSpPr/>
            <p:nvPr/>
          </p:nvSpPr>
          <p:spPr>
            <a:xfrm>
              <a:off x="15923" y="2336044"/>
              <a:ext cx="2072184" cy="1212373"/>
            </a:xfrm>
            <a:prstGeom prst="rect">
              <a:avLst/>
            </a:prstGeom>
            <a:solidFill>
              <a:srgbClr val="EFF3F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D260C48A-0A33-804D-91DA-71EF08BF1B53}"/>
                </a:ext>
              </a:extLst>
            </p:cNvPr>
            <p:cNvSpPr/>
            <p:nvPr/>
          </p:nvSpPr>
          <p:spPr>
            <a:xfrm>
              <a:off x="15923" y="3377089"/>
              <a:ext cx="2392907" cy="1727174"/>
            </a:xfrm>
            <a:prstGeom prst="rect">
              <a:avLst/>
            </a:prstGeom>
            <a:solidFill>
              <a:srgbClr val="EFF3F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</p:grpSp>
      <p:sp>
        <p:nvSpPr>
          <p:cNvPr id="12" name="Rectangle 11">
            <a:extLst>
              <a:ext uri="{FF2B5EF4-FFF2-40B4-BE49-F238E27FC236}">
                <a16:creationId xmlns:a16="http://schemas.microsoft.com/office/drawing/2014/main" id="{3FCA9ADB-3315-E94C-A2D2-A5904F415E8D}"/>
              </a:ext>
            </a:extLst>
          </p:cNvPr>
          <p:cNvSpPr/>
          <p:nvPr/>
        </p:nvSpPr>
        <p:spPr>
          <a:xfrm>
            <a:off x="0" y="3993157"/>
            <a:ext cx="1897039" cy="2031604"/>
          </a:xfrm>
          <a:prstGeom prst="rect">
            <a:avLst/>
          </a:prstGeom>
          <a:solidFill>
            <a:srgbClr val="EFF3F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705561D3-8BD4-3B4A-9212-B19A7465A165}"/>
              </a:ext>
            </a:extLst>
          </p:cNvPr>
          <p:cNvSpPr/>
          <p:nvPr/>
        </p:nvSpPr>
        <p:spPr>
          <a:xfrm>
            <a:off x="1910687" y="5365367"/>
            <a:ext cx="1801501" cy="632098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D3CD4A49-57E4-4340-A39F-E8E5CA89E369}"/>
              </a:ext>
            </a:extLst>
          </p:cNvPr>
          <p:cNvSpPr txBox="1"/>
          <p:nvPr/>
        </p:nvSpPr>
        <p:spPr>
          <a:xfrm>
            <a:off x="2088107" y="6001274"/>
            <a:ext cx="13511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b="1" dirty="0">
                <a:solidFill>
                  <a:srgbClr val="FF0000"/>
                </a:solidFill>
              </a:rPr>
              <a:t>CAT I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A0783008-A03F-D34C-AFB8-6F0C4AE1F882}"/>
              </a:ext>
            </a:extLst>
          </p:cNvPr>
          <p:cNvSpPr/>
          <p:nvPr/>
        </p:nvSpPr>
        <p:spPr>
          <a:xfrm>
            <a:off x="8529851" y="5365367"/>
            <a:ext cx="1417042" cy="366693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21D63FCC-0CFD-D843-8D81-5D6B781666BF}"/>
              </a:ext>
            </a:extLst>
          </p:cNvPr>
          <p:cNvSpPr txBox="1"/>
          <p:nvPr/>
        </p:nvSpPr>
        <p:spPr>
          <a:xfrm>
            <a:off x="8022560" y="5729806"/>
            <a:ext cx="282963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b="1" dirty="0" err="1">
                <a:solidFill>
                  <a:srgbClr val="FF0000"/>
                </a:solidFill>
              </a:rPr>
              <a:t>Carnitine-acylcarnitine</a:t>
            </a:r>
            <a:r>
              <a:rPr lang="cs-CZ" b="1" dirty="0">
                <a:solidFill>
                  <a:srgbClr val="FF0000"/>
                </a:solidFill>
              </a:rPr>
              <a:t> </a:t>
            </a:r>
            <a:r>
              <a:rPr lang="cs-CZ" sz="2400" b="1" dirty="0" err="1">
                <a:solidFill>
                  <a:srgbClr val="FF0000"/>
                </a:solidFill>
              </a:rPr>
              <a:t>translocase</a:t>
            </a:r>
            <a:endParaRPr lang="cs-CZ" sz="2400" b="1" dirty="0">
              <a:solidFill>
                <a:srgbClr val="FF0000"/>
              </a:solidFill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40C83CFB-BACD-C64E-9665-E3D72E7C74DE}"/>
              </a:ext>
            </a:extLst>
          </p:cNvPr>
          <p:cNvSpPr/>
          <p:nvPr/>
        </p:nvSpPr>
        <p:spPr>
          <a:xfrm>
            <a:off x="3601942" y="3993157"/>
            <a:ext cx="1652445" cy="870595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DFF7AB52-89E7-8342-977B-5EDB25A6BBD9}"/>
              </a:ext>
            </a:extLst>
          </p:cNvPr>
          <p:cNvSpPr/>
          <p:nvPr/>
        </p:nvSpPr>
        <p:spPr>
          <a:xfrm>
            <a:off x="4137641" y="3626498"/>
            <a:ext cx="1005243" cy="317319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786ADFC0-54D0-7741-853B-5E7A96EEDC64}"/>
              </a:ext>
            </a:extLst>
          </p:cNvPr>
          <p:cNvSpPr/>
          <p:nvPr/>
        </p:nvSpPr>
        <p:spPr>
          <a:xfrm>
            <a:off x="7807585" y="2661422"/>
            <a:ext cx="4070425" cy="695928"/>
          </a:xfrm>
          <a:prstGeom prst="rect">
            <a:avLst/>
          </a:prstGeom>
          <a:solidFill>
            <a:srgbClr val="FBFA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A79C5A2C-C13E-E141-967B-71DC641CAAFB}"/>
              </a:ext>
            </a:extLst>
          </p:cNvPr>
          <p:cNvSpPr/>
          <p:nvPr/>
        </p:nvSpPr>
        <p:spPr>
          <a:xfrm rot="1151012">
            <a:off x="7897813" y="3210866"/>
            <a:ext cx="3273129" cy="785349"/>
          </a:xfrm>
          <a:prstGeom prst="rect">
            <a:avLst/>
          </a:prstGeom>
          <a:solidFill>
            <a:srgbClr val="FBFA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CCD71B64-D94A-A148-9FC4-56666AFC7001}"/>
              </a:ext>
            </a:extLst>
          </p:cNvPr>
          <p:cNvSpPr/>
          <p:nvPr/>
        </p:nvSpPr>
        <p:spPr>
          <a:xfrm rot="5400000">
            <a:off x="9571848" y="2452870"/>
            <a:ext cx="2447061" cy="2456596"/>
          </a:xfrm>
          <a:prstGeom prst="rect">
            <a:avLst/>
          </a:prstGeom>
          <a:solidFill>
            <a:srgbClr val="FBFA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F0B41A3C-F9E9-554C-BF18-757D42BB3F3B}"/>
              </a:ext>
            </a:extLst>
          </p:cNvPr>
          <p:cNvSpPr/>
          <p:nvPr/>
        </p:nvSpPr>
        <p:spPr>
          <a:xfrm rot="5400000">
            <a:off x="10028655" y="4139543"/>
            <a:ext cx="307934" cy="1377914"/>
          </a:xfrm>
          <a:prstGeom prst="rect">
            <a:avLst/>
          </a:prstGeom>
          <a:solidFill>
            <a:srgbClr val="FBFA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98100CF7-39EE-CA42-9248-E3611DBC4184}"/>
              </a:ext>
            </a:extLst>
          </p:cNvPr>
          <p:cNvSpPr/>
          <p:nvPr/>
        </p:nvSpPr>
        <p:spPr>
          <a:xfrm rot="4901135">
            <a:off x="8605744" y="3143852"/>
            <a:ext cx="727372" cy="1405138"/>
          </a:xfrm>
          <a:prstGeom prst="rect">
            <a:avLst/>
          </a:prstGeom>
          <a:solidFill>
            <a:srgbClr val="FBFA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5384A744-BECF-E247-A170-7E2E2A46DAB9}"/>
              </a:ext>
            </a:extLst>
          </p:cNvPr>
          <p:cNvSpPr/>
          <p:nvPr/>
        </p:nvSpPr>
        <p:spPr>
          <a:xfrm>
            <a:off x="8665725" y="4389708"/>
            <a:ext cx="1652445" cy="870595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01859517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10784C35-130E-694C-AF90-10521026C26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10229" y="218358"/>
            <a:ext cx="5067782" cy="2014982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8A0C0D9F-FBED-2B42-BA4F-8A9EA97E56B3}"/>
              </a:ext>
            </a:extLst>
          </p:cNvPr>
          <p:cNvSpPr txBox="1"/>
          <p:nvPr/>
        </p:nvSpPr>
        <p:spPr>
          <a:xfrm>
            <a:off x="177418" y="300246"/>
            <a:ext cx="352112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600" b="1" dirty="0"/>
              <a:t>Transport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2787CDB7-B3D3-AD45-8CFF-88B07690C041}"/>
              </a:ext>
            </a:extLst>
          </p:cNvPr>
          <p:cNvGrpSpPr/>
          <p:nvPr/>
        </p:nvGrpSpPr>
        <p:grpSpPr>
          <a:xfrm>
            <a:off x="-150125" y="2210943"/>
            <a:ext cx="12342125" cy="4022347"/>
            <a:chOff x="-150125" y="1842447"/>
            <a:chExt cx="12342125" cy="4022347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DD6A1FA0-AB9E-814B-BA2C-881DE4E3508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t="17433"/>
            <a:stretch/>
          </p:blipFill>
          <p:spPr>
            <a:xfrm>
              <a:off x="0" y="1842447"/>
              <a:ext cx="12192000" cy="4022347"/>
            </a:xfrm>
            <a:prstGeom prst="rect">
              <a:avLst/>
            </a:prstGeom>
          </p:spPr>
        </p:pic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5B044895-2592-E74A-B8D6-B99E421A62BD}"/>
                </a:ext>
              </a:extLst>
            </p:cNvPr>
            <p:cNvSpPr/>
            <p:nvPr/>
          </p:nvSpPr>
          <p:spPr>
            <a:xfrm>
              <a:off x="-150125" y="1842447"/>
              <a:ext cx="2879677" cy="982640"/>
            </a:xfrm>
            <a:prstGeom prst="rect">
              <a:avLst/>
            </a:prstGeom>
            <a:solidFill>
              <a:srgbClr val="EFF3F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BCE64EF0-1A9C-F54A-A9CF-A7727AED08B6}"/>
                </a:ext>
              </a:extLst>
            </p:cNvPr>
            <p:cNvSpPr/>
            <p:nvPr/>
          </p:nvSpPr>
          <p:spPr>
            <a:xfrm>
              <a:off x="15923" y="2336044"/>
              <a:ext cx="2072184" cy="1212373"/>
            </a:xfrm>
            <a:prstGeom prst="rect">
              <a:avLst/>
            </a:prstGeom>
            <a:solidFill>
              <a:srgbClr val="EFF3F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D260C48A-0A33-804D-91DA-71EF08BF1B53}"/>
                </a:ext>
              </a:extLst>
            </p:cNvPr>
            <p:cNvSpPr/>
            <p:nvPr/>
          </p:nvSpPr>
          <p:spPr>
            <a:xfrm>
              <a:off x="15923" y="3377089"/>
              <a:ext cx="2392907" cy="1727174"/>
            </a:xfrm>
            <a:prstGeom prst="rect">
              <a:avLst/>
            </a:prstGeom>
            <a:solidFill>
              <a:srgbClr val="EFF3F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</p:grpSp>
      <p:sp>
        <p:nvSpPr>
          <p:cNvPr id="12" name="Rectangle 11">
            <a:extLst>
              <a:ext uri="{FF2B5EF4-FFF2-40B4-BE49-F238E27FC236}">
                <a16:creationId xmlns:a16="http://schemas.microsoft.com/office/drawing/2014/main" id="{3FCA9ADB-3315-E94C-A2D2-A5904F415E8D}"/>
              </a:ext>
            </a:extLst>
          </p:cNvPr>
          <p:cNvSpPr/>
          <p:nvPr/>
        </p:nvSpPr>
        <p:spPr>
          <a:xfrm>
            <a:off x="0" y="3993157"/>
            <a:ext cx="1897039" cy="2031604"/>
          </a:xfrm>
          <a:prstGeom prst="rect">
            <a:avLst/>
          </a:prstGeom>
          <a:solidFill>
            <a:srgbClr val="EFF3F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705561D3-8BD4-3B4A-9212-B19A7465A165}"/>
              </a:ext>
            </a:extLst>
          </p:cNvPr>
          <p:cNvSpPr/>
          <p:nvPr/>
        </p:nvSpPr>
        <p:spPr>
          <a:xfrm>
            <a:off x="1910687" y="5365367"/>
            <a:ext cx="1801501" cy="632098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D3CD4A49-57E4-4340-A39F-E8E5CA89E369}"/>
              </a:ext>
            </a:extLst>
          </p:cNvPr>
          <p:cNvSpPr txBox="1"/>
          <p:nvPr/>
        </p:nvSpPr>
        <p:spPr>
          <a:xfrm>
            <a:off x="2088107" y="6001274"/>
            <a:ext cx="13511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b="1" dirty="0">
                <a:solidFill>
                  <a:srgbClr val="FF0000"/>
                </a:solidFill>
              </a:rPr>
              <a:t>CAT I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A0783008-A03F-D34C-AFB8-6F0C4AE1F882}"/>
              </a:ext>
            </a:extLst>
          </p:cNvPr>
          <p:cNvSpPr/>
          <p:nvPr/>
        </p:nvSpPr>
        <p:spPr>
          <a:xfrm>
            <a:off x="8529851" y="5365367"/>
            <a:ext cx="1417042" cy="366693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21D63FCC-0CFD-D843-8D81-5D6B781666BF}"/>
              </a:ext>
            </a:extLst>
          </p:cNvPr>
          <p:cNvSpPr txBox="1"/>
          <p:nvPr/>
        </p:nvSpPr>
        <p:spPr>
          <a:xfrm>
            <a:off x="8022560" y="5729806"/>
            <a:ext cx="282963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b="1" dirty="0" err="1">
                <a:solidFill>
                  <a:srgbClr val="FF0000"/>
                </a:solidFill>
              </a:rPr>
              <a:t>Carnitine-acylcarnitine</a:t>
            </a:r>
            <a:r>
              <a:rPr lang="cs-CZ" b="1" dirty="0">
                <a:solidFill>
                  <a:srgbClr val="FF0000"/>
                </a:solidFill>
              </a:rPr>
              <a:t> </a:t>
            </a:r>
            <a:r>
              <a:rPr lang="cs-CZ" sz="2400" b="1" dirty="0" err="1">
                <a:solidFill>
                  <a:srgbClr val="FF0000"/>
                </a:solidFill>
              </a:rPr>
              <a:t>translocase</a:t>
            </a:r>
            <a:endParaRPr lang="cs-CZ" sz="2400" b="1" dirty="0">
              <a:solidFill>
                <a:srgbClr val="FF0000"/>
              </a:solidFill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5116A787-F39F-CF48-B708-FD33C32DA54C}"/>
              </a:ext>
            </a:extLst>
          </p:cNvPr>
          <p:cNvSpPr/>
          <p:nvPr/>
        </p:nvSpPr>
        <p:spPr>
          <a:xfrm>
            <a:off x="3601942" y="3993157"/>
            <a:ext cx="1652445" cy="870595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34000015-F9BD-464C-BCCD-AB762FDEAF3B}"/>
              </a:ext>
            </a:extLst>
          </p:cNvPr>
          <p:cNvSpPr/>
          <p:nvPr/>
        </p:nvSpPr>
        <p:spPr>
          <a:xfrm>
            <a:off x="4137641" y="3626498"/>
            <a:ext cx="1005243" cy="317319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355A2DEF-84BA-4B42-99CC-1B4F95D3E6C6}"/>
              </a:ext>
            </a:extLst>
          </p:cNvPr>
          <p:cNvSpPr/>
          <p:nvPr/>
        </p:nvSpPr>
        <p:spPr>
          <a:xfrm>
            <a:off x="8665725" y="4389708"/>
            <a:ext cx="1652445" cy="870595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11712963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10784C35-130E-694C-AF90-10521026C26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10229" y="218358"/>
            <a:ext cx="5067782" cy="2014982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8A0C0D9F-FBED-2B42-BA4F-8A9EA97E56B3}"/>
              </a:ext>
            </a:extLst>
          </p:cNvPr>
          <p:cNvSpPr txBox="1"/>
          <p:nvPr/>
        </p:nvSpPr>
        <p:spPr>
          <a:xfrm>
            <a:off x="177418" y="300246"/>
            <a:ext cx="352112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600" b="1" dirty="0"/>
              <a:t>Transport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2787CDB7-B3D3-AD45-8CFF-88B07690C041}"/>
              </a:ext>
            </a:extLst>
          </p:cNvPr>
          <p:cNvGrpSpPr/>
          <p:nvPr/>
        </p:nvGrpSpPr>
        <p:grpSpPr>
          <a:xfrm>
            <a:off x="-150125" y="2210943"/>
            <a:ext cx="12342125" cy="4022347"/>
            <a:chOff x="-150125" y="1842447"/>
            <a:chExt cx="12342125" cy="4022347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DD6A1FA0-AB9E-814B-BA2C-881DE4E3508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t="17433"/>
            <a:stretch/>
          </p:blipFill>
          <p:spPr>
            <a:xfrm>
              <a:off x="0" y="1842447"/>
              <a:ext cx="12192000" cy="4022347"/>
            </a:xfrm>
            <a:prstGeom prst="rect">
              <a:avLst/>
            </a:prstGeom>
          </p:spPr>
        </p:pic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5B044895-2592-E74A-B8D6-B99E421A62BD}"/>
                </a:ext>
              </a:extLst>
            </p:cNvPr>
            <p:cNvSpPr/>
            <p:nvPr/>
          </p:nvSpPr>
          <p:spPr>
            <a:xfrm>
              <a:off x="-150125" y="1842447"/>
              <a:ext cx="2879677" cy="982640"/>
            </a:xfrm>
            <a:prstGeom prst="rect">
              <a:avLst/>
            </a:prstGeom>
            <a:solidFill>
              <a:srgbClr val="EFF3F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BCE64EF0-1A9C-F54A-A9CF-A7727AED08B6}"/>
                </a:ext>
              </a:extLst>
            </p:cNvPr>
            <p:cNvSpPr/>
            <p:nvPr/>
          </p:nvSpPr>
          <p:spPr>
            <a:xfrm>
              <a:off x="15923" y="2336044"/>
              <a:ext cx="2072184" cy="1212373"/>
            </a:xfrm>
            <a:prstGeom prst="rect">
              <a:avLst/>
            </a:prstGeom>
            <a:solidFill>
              <a:srgbClr val="EFF3F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D260C48A-0A33-804D-91DA-71EF08BF1B53}"/>
                </a:ext>
              </a:extLst>
            </p:cNvPr>
            <p:cNvSpPr/>
            <p:nvPr/>
          </p:nvSpPr>
          <p:spPr>
            <a:xfrm>
              <a:off x="15923" y="3377089"/>
              <a:ext cx="2392907" cy="1727174"/>
            </a:xfrm>
            <a:prstGeom prst="rect">
              <a:avLst/>
            </a:prstGeom>
            <a:solidFill>
              <a:srgbClr val="EFF3F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</p:grpSp>
      <p:sp>
        <p:nvSpPr>
          <p:cNvPr id="12" name="Rectangle 11">
            <a:extLst>
              <a:ext uri="{FF2B5EF4-FFF2-40B4-BE49-F238E27FC236}">
                <a16:creationId xmlns:a16="http://schemas.microsoft.com/office/drawing/2014/main" id="{3FCA9ADB-3315-E94C-A2D2-A5904F415E8D}"/>
              </a:ext>
            </a:extLst>
          </p:cNvPr>
          <p:cNvSpPr/>
          <p:nvPr/>
        </p:nvSpPr>
        <p:spPr>
          <a:xfrm>
            <a:off x="0" y="3993157"/>
            <a:ext cx="1897039" cy="2031604"/>
          </a:xfrm>
          <a:prstGeom prst="rect">
            <a:avLst/>
          </a:prstGeom>
          <a:solidFill>
            <a:srgbClr val="EFF3F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705561D3-8BD4-3B4A-9212-B19A7465A165}"/>
              </a:ext>
            </a:extLst>
          </p:cNvPr>
          <p:cNvSpPr/>
          <p:nvPr/>
        </p:nvSpPr>
        <p:spPr>
          <a:xfrm>
            <a:off x="1910687" y="5365367"/>
            <a:ext cx="1801501" cy="632098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77D7984B-4E74-EC44-80E3-424F1B4245C0}"/>
              </a:ext>
            </a:extLst>
          </p:cNvPr>
          <p:cNvSpPr/>
          <p:nvPr/>
        </p:nvSpPr>
        <p:spPr>
          <a:xfrm>
            <a:off x="9398712" y="2616077"/>
            <a:ext cx="1801501" cy="632098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D3CD4A49-57E4-4340-A39F-E8E5CA89E369}"/>
              </a:ext>
            </a:extLst>
          </p:cNvPr>
          <p:cNvSpPr txBox="1"/>
          <p:nvPr/>
        </p:nvSpPr>
        <p:spPr>
          <a:xfrm>
            <a:off x="2088107" y="6001274"/>
            <a:ext cx="13511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b="1" dirty="0">
                <a:solidFill>
                  <a:srgbClr val="FF0000"/>
                </a:solidFill>
              </a:rPr>
              <a:t>CAT I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5DD968AF-D514-7743-A807-F31482EE7D1E}"/>
              </a:ext>
            </a:extLst>
          </p:cNvPr>
          <p:cNvSpPr txBox="1"/>
          <p:nvPr/>
        </p:nvSpPr>
        <p:spPr>
          <a:xfrm>
            <a:off x="9623897" y="2236844"/>
            <a:ext cx="13511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b="1" dirty="0">
                <a:solidFill>
                  <a:srgbClr val="FF0000"/>
                </a:solidFill>
              </a:rPr>
              <a:t>CAT II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A0783008-A03F-D34C-AFB8-6F0C4AE1F882}"/>
              </a:ext>
            </a:extLst>
          </p:cNvPr>
          <p:cNvSpPr/>
          <p:nvPr/>
        </p:nvSpPr>
        <p:spPr>
          <a:xfrm>
            <a:off x="8529851" y="5365367"/>
            <a:ext cx="1417042" cy="366693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21D63FCC-0CFD-D843-8D81-5D6B781666BF}"/>
              </a:ext>
            </a:extLst>
          </p:cNvPr>
          <p:cNvSpPr txBox="1"/>
          <p:nvPr/>
        </p:nvSpPr>
        <p:spPr>
          <a:xfrm>
            <a:off x="8022560" y="5729806"/>
            <a:ext cx="282963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b="1" dirty="0" err="1">
                <a:solidFill>
                  <a:srgbClr val="FF0000"/>
                </a:solidFill>
              </a:rPr>
              <a:t>Carnitine-acylcarnitine</a:t>
            </a:r>
            <a:r>
              <a:rPr lang="cs-CZ" b="1" dirty="0">
                <a:solidFill>
                  <a:srgbClr val="FF0000"/>
                </a:solidFill>
              </a:rPr>
              <a:t> </a:t>
            </a:r>
            <a:r>
              <a:rPr lang="cs-CZ" sz="2400" b="1" dirty="0" err="1">
                <a:solidFill>
                  <a:srgbClr val="FF0000"/>
                </a:solidFill>
              </a:rPr>
              <a:t>translocase</a:t>
            </a:r>
            <a:endParaRPr lang="cs-CZ" sz="2400" b="1" dirty="0">
              <a:solidFill>
                <a:srgbClr val="FF0000"/>
              </a:solidFill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5116A787-F39F-CF48-B708-FD33C32DA54C}"/>
              </a:ext>
            </a:extLst>
          </p:cNvPr>
          <p:cNvSpPr/>
          <p:nvPr/>
        </p:nvSpPr>
        <p:spPr>
          <a:xfrm>
            <a:off x="3601942" y="3993157"/>
            <a:ext cx="1652445" cy="870595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34000015-F9BD-464C-BCCD-AB762FDEAF3B}"/>
              </a:ext>
            </a:extLst>
          </p:cNvPr>
          <p:cNvSpPr/>
          <p:nvPr/>
        </p:nvSpPr>
        <p:spPr>
          <a:xfrm>
            <a:off x="4137641" y="3626498"/>
            <a:ext cx="1005243" cy="317319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355A2DEF-84BA-4B42-99CC-1B4F95D3E6C6}"/>
              </a:ext>
            </a:extLst>
          </p:cNvPr>
          <p:cNvSpPr/>
          <p:nvPr/>
        </p:nvSpPr>
        <p:spPr>
          <a:xfrm>
            <a:off x="8665725" y="4389708"/>
            <a:ext cx="1652445" cy="870595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0A17C70E-F120-4742-AC56-AD9BD9811C2C}"/>
              </a:ext>
            </a:extLst>
          </p:cNvPr>
          <p:cNvSpPr/>
          <p:nvPr/>
        </p:nvSpPr>
        <p:spPr>
          <a:xfrm>
            <a:off x="8289971" y="3807201"/>
            <a:ext cx="1005243" cy="317319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62031039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63336DF0-2A8F-384E-B055-459C0CD8EE0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4370" y="0"/>
            <a:ext cx="3813717" cy="685800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28009136-2BA9-8C4C-8FEC-F602356A41D2}"/>
              </a:ext>
            </a:extLst>
          </p:cNvPr>
          <p:cNvSpPr txBox="1"/>
          <p:nvPr/>
        </p:nvSpPr>
        <p:spPr>
          <a:xfrm>
            <a:off x="6646460" y="682388"/>
            <a:ext cx="352112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600" b="1" dirty="0" err="1"/>
              <a:t>Oxidation</a:t>
            </a:r>
            <a:endParaRPr lang="cs-CZ" sz="3600" b="1" dirty="0"/>
          </a:p>
        </p:txBody>
      </p:sp>
    </p:spTree>
    <p:extLst>
      <p:ext uri="{BB962C8B-B14F-4D97-AF65-F5344CB8AC3E}">
        <p14:creationId xmlns:p14="http://schemas.microsoft.com/office/powerpoint/2010/main" val="3899196167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63336DF0-2A8F-384E-B055-459C0CD8EE0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4370" y="0"/>
            <a:ext cx="3813717" cy="6858000"/>
          </a:xfrm>
          <a:prstGeom prst="rect">
            <a:avLst/>
          </a:prstGeom>
        </p:spPr>
      </p:pic>
      <p:sp>
        <p:nvSpPr>
          <p:cNvPr id="8" name="Oval 7">
            <a:extLst>
              <a:ext uri="{FF2B5EF4-FFF2-40B4-BE49-F238E27FC236}">
                <a16:creationId xmlns:a16="http://schemas.microsoft.com/office/drawing/2014/main" id="{FC1E7197-320A-5849-84E8-97B592E5B2AD}"/>
              </a:ext>
            </a:extLst>
          </p:cNvPr>
          <p:cNvSpPr/>
          <p:nvPr/>
        </p:nvSpPr>
        <p:spPr>
          <a:xfrm>
            <a:off x="937798" y="206098"/>
            <a:ext cx="290502" cy="312517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2F4C4968-EBE7-7844-BA7A-D5CCA2F48970}"/>
              </a:ext>
            </a:extLst>
          </p:cNvPr>
          <p:cNvSpPr/>
          <p:nvPr/>
        </p:nvSpPr>
        <p:spPr>
          <a:xfrm>
            <a:off x="778901" y="6035966"/>
            <a:ext cx="290502" cy="312517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601352633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63336DF0-2A8F-384E-B055-459C0CD8EE0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4370" y="0"/>
            <a:ext cx="3813717" cy="68580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886C02C8-AAF8-124E-931F-4B0A3883F57F}"/>
              </a:ext>
            </a:extLst>
          </p:cNvPr>
          <p:cNvSpPr txBox="1"/>
          <p:nvPr/>
        </p:nvSpPr>
        <p:spPr>
          <a:xfrm>
            <a:off x="8065829" y="163773"/>
            <a:ext cx="627797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dirty="0">
                <a:solidFill>
                  <a:srgbClr val="FF0000"/>
                </a:solidFill>
              </a:rPr>
              <a:t>1</a:t>
            </a:r>
          </a:p>
          <a:p>
            <a:endParaRPr lang="cs-CZ" sz="2800" b="1" dirty="0">
              <a:solidFill>
                <a:srgbClr val="FF0000"/>
              </a:solidFill>
            </a:endParaRPr>
          </a:p>
          <a:p>
            <a:r>
              <a:rPr lang="cs-CZ" sz="2800" b="1" dirty="0">
                <a:solidFill>
                  <a:srgbClr val="FF0000"/>
                </a:solidFill>
              </a:rPr>
              <a:t>2</a:t>
            </a:r>
          </a:p>
          <a:p>
            <a:endParaRPr lang="cs-CZ" sz="2800" b="1" dirty="0">
              <a:solidFill>
                <a:srgbClr val="FF0000"/>
              </a:solidFill>
            </a:endParaRPr>
          </a:p>
          <a:p>
            <a:r>
              <a:rPr lang="cs-CZ" sz="2800" b="1" dirty="0">
                <a:solidFill>
                  <a:srgbClr val="FF0000"/>
                </a:solidFill>
              </a:rPr>
              <a:t>3</a:t>
            </a:r>
          </a:p>
          <a:p>
            <a:endParaRPr lang="cs-CZ" sz="2800" b="1" dirty="0">
              <a:solidFill>
                <a:srgbClr val="FF0000"/>
              </a:solidFill>
            </a:endParaRPr>
          </a:p>
          <a:p>
            <a:r>
              <a:rPr lang="cs-CZ" sz="2800" b="1" dirty="0">
                <a:solidFill>
                  <a:srgbClr val="FF0000"/>
                </a:solidFill>
              </a:rPr>
              <a:t>4</a:t>
            </a:r>
          </a:p>
          <a:p>
            <a:endParaRPr lang="cs-CZ" sz="2800" b="1" dirty="0">
              <a:solidFill>
                <a:srgbClr val="FF0000"/>
              </a:solidFill>
            </a:endParaRPr>
          </a:p>
          <a:p>
            <a:r>
              <a:rPr lang="cs-CZ" sz="2800" b="1" dirty="0">
                <a:solidFill>
                  <a:srgbClr val="FF0000"/>
                </a:solidFill>
              </a:rPr>
              <a:t>5</a:t>
            </a:r>
          </a:p>
          <a:p>
            <a:endParaRPr lang="cs-CZ" sz="2800" b="1" dirty="0">
              <a:solidFill>
                <a:srgbClr val="FF0000"/>
              </a:solidFill>
            </a:endParaRPr>
          </a:p>
          <a:p>
            <a:r>
              <a:rPr lang="cs-CZ" sz="2800" b="1" dirty="0">
                <a:solidFill>
                  <a:srgbClr val="FF0000"/>
                </a:solidFill>
              </a:rPr>
              <a:t>6</a:t>
            </a:r>
            <a:endParaRPr lang="cs-CZ" sz="2800" dirty="0"/>
          </a:p>
        </p:txBody>
      </p:sp>
    </p:spTree>
    <p:extLst>
      <p:ext uri="{BB962C8B-B14F-4D97-AF65-F5344CB8AC3E}">
        <p14:creationId xmlns:p14="http://schemas.microsoft.com/office/powerpoint/2010/main" val="1692239895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63336DF0-2A8F-384E-B055-459C0CD8EE0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4370" y="0"/>
            <a:ext cx="3813717" cy="68580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7D56C33-71C7-F248-8060-6FB077C38F2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43424" b="11777"/>
          <a:stretch/>
        </p:blipFill>
        <p:spPr>
          <a:xfrm>
            <a:off x="5384899" y="0"/>
            <a:ext cx="3431556" cy="5622878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886C02C8-AAF8-124E-931F-4B0A3883F57F}"/>
              </a:ext>
            </a:extLst>
          </p:cNvPr>
          <p:cNvSpPr txBox="1"/>
          <p:nvPr/>
        </p:nvSpPr>
        <p:spPr>
          <a:xfrm>
            <a:off x="8065829" y="163773"/>
            <a:ext cx="627797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dirty="0">
                <a:solidFill>
                  <a:srgbClr val="FF0000"/>
                </a:solidFill>
              </a:rPr>
              <a:t>1</a:t>
            </a:r>
          </a:p>
          <a:p>
            <a:endParaRPr lang="cs-CZ" sz="2800" b="1" dirty="0">
              <a:solidFill>
                <a:srgbClr val="FF0000"/>
              </a:solidFill>
            </a:endParaRPr>
          </a:p>
          <a:p>
            <a:r>
              <a:rPr lang="cs-CZ" sz="2800" b="1" dirty="0">
                <a:solidFill>
                  <a:srgbClr val="FF0000"/>
                </a:solidFill>
              </a:rPr>
              <a:t>2</a:t>
            </a:r>
          </a:p>
          <a:p>
            <a:endParaRPr lang="cs-CZ" sz="2800" b="1" dirty="0">
              <a:solidFill>
                <a:srgbClr val="FF0000"/>
              </a:solidFill>
            </a:endParaRPr>
          </a:p>
          <a:p>
            <a:r>
              <a:rPr lang="cs-CZ" sz="2800" b="1" dirty="0">
                <a:solidFill>
                  <a:srgbClr val="FF0000"/>
                </a:solidFill>
              </a:rPr>
              <a:t>3</a:t>
            </a:r>
          </a:p>
          <a:p>
            <a:endParaRPr lang="cs-CZ" sz="2800" b="1" dirty="0">
              <a:solidFill>
                <a:srgbClr val="FF0000"/>
              </a:solidFill>
            </a:endParaRPr>
          </a:p>
          <a:p>
            <a:r>
              <a:rPr lang="cs-CZ" sz="2800" b="1" dirty="0">
                <a:solidFill>
                  <a:srgbClr val="FF0000"/>
                </a:solidFill>
              </a:rPr>
              <a:t>4</a:t>
            </a:r>
          </a:p>
          <a:p>
            <a:endParaRPr lang="cs-CZ" sz="2800" b="1" dirty="0">
              <a:solidFill>
                <a:srgbClr val="FF0000"/>
              </a:solidFill>
            </a:endParaRPr>
          </a:p>
          <a:p>
            <a:r>
              <a:rPr lang="cs-CZ" sz="2800" b="1" dirty="0">
                <a:solidFill>
                  <a:srgbClr val="FF0000"/>
                </a:solidFill>
              </a:rPr>
              <a:t>5</a:t>
            </a:r>
          </a:p>
          <a:p>
            <a:endParaRPr lang="cs-CZ" sz="2800" b="1" dirty="0">
              <a:solidFill>
                <a:srgbClr val="FF0000"/>
              </a:solidFill>
            </a:endParaRPr>
          </a:p>
          <a:p>
            <a:r>
              <a:rPr lang="cs-CZ" sz="2800" b="1" dirty="0">
                <a:solidFill>
                  <a:srgbClr val="FF0000"/>
                </a:solidFill>
              </a:rPr>
              <a:t>6</a:t>
            </a:r>
            <a:endParaRPr lang="cs-CZ" sz="2800" dirty="0"/>
          </a:p>
        </p:txBody>
      </p:sp>
    </p:spTree>
    <p:extLst>
      <p:ext uri="{BB962C8B-B14F-4D97-AF65-F5344CB8AC3E}">
        <p14:creationId xmlns:p14="http://schemas.microsoft.com/office/powerpoint/2010/main" val="233533135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408B78E1-7586-5743-BA7D-41E7E61EFFCF}"/>
              </a:ext>
            </a:extLst>
          </p:cNvPr>
          <p:cNvSpPr txBox="1"/>
          <p:nvPr/>
        </p:nvSpPr>
        <p:spPr>
          <a:xfrm>
            <a:off x="351692" y="482321"/>
            <a:ext cx="11435024" cy="46474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600" dirty="0"/>
              <a:t>Krebs </a:t>
            </a:r>
            <a:r>
              <a:rPr lang="cs-CZ" sz="3600" dirty="0" err="1"/>
              <a:t>cycle</a:t>
            </a:r>
            <a:r>
              <a:rPr lang="cs-CZ" sz="3600" dirty="0"/>
              <a:t> </a:t>
            </a:r>
            <a:r>
              <a:rPr lang="cs-CZ" sz="3600" dirty="0" err="1"/>
              <a:t>is</a:t>
            </a:r>
            <a:r>
              <a:rPr lang="cs-CZ" sz="3600" dirty="0"/>
              <a:t> </a:t>
            </a:r>
            <a:r>
              <a:rPr lang="cs-CZ" sz="3600" dirty="0" err="1"/>
              <a:t>complicated</a:t>
            </a:r>
            <a:r>
              <a:rPr lang="cs-CZ" sz="3600" dirty="0"/>
              <a:t> but </a:t>
            </a:r>
            <a:r>
              <a:rPr lang="cs-CZ" sz="3600" dirty="0" err="1"/>
              <a:t>there</a:t>
            </a:r>
            <a:r>
              <a:rPr lang="cs-CZ" sz="3600" dirty="0"/>
              <a:t> </a:t>
            </a:r>
            <a:r>
              <a:rPr lang="cs-CZ" sz="3600" dirty="0" err="1"/>
              <a:t>is</a:t>
            </a:r>
            <a:r>
              <a:rPr lang="cs-CZ" sz="3600" dirty="0"/>
              <a:t> a </a:t>
            </a:r>
            <a:r>
              <a:rPr lang="cs-CZ" sz="3600" dirty="0" err="1"/>
              <a:t>way</a:t>
            </a:r>
            <a:r>
              <a:rPr lang="cs-CZ" sz="3600" dirty="0"/>
              <a:t> </a:t>
            </a:r>
            <a:r>
              <a:rPr lang="cs-CZ" sz="3600" dirty="0" err="1"/>
              <a:t>how</a:t>
            </a:r>
            <a:r>
              <a:rPr lang="cs-CZ" sz="3600" dirty="0"/>
              <a:t> to </a:t>
            </a:r>
            <a:r>
              <a:rPr lang="cs-CZ" sz="3600" dirty="0" err="1"/>
              <a:t>rember</a:t>
            </a:r>
            <a:r>
              <a:rPr lang="cs-CZ" sz="3600" dirty="0"/>
              <a:t> </a:t>
            </a:r>
            <a:r>
              <a:rPr lang="cs-CZ" sz="3600" dirty="0" err="1"/>
              <a:t>its</a:t>
            </a:r>
            <a:r>
              <a:rPr lang="cs-CZ" sz="3600" dirty="0"/>
              <a:t> </a:t>
            </a:r>
            <a:r>
              <a:rPr lang="cs-CZ" sz="3600" dirty="0" err="1"/>
              <a:t>intermediates</a:t>
            </a:r>
            <a:r>
              <a:rPr lang="cs-CZ" sz="3600" dirty="0"/>
              <a:t> </a:t>
            </a:r>
            <a:r>
              <a:rPr lang="cs-CZ" sz="3600" dirty="0">
                <a:sym typeface="Wingdings" pitchFamily="2" charset="2"/>
              </a:rPr>
              <a:t></a:t>
            </a:r>
          </a:p>
          <a:p>
            <a:endParaRPr lang="cs-CZ" sz="3600" dirty="0">
              <a:sym typeface="Wingdings" pitchFamily="2" charset="2"/>
            </a:endParaRPr>
          </a:p>
          <a:p>
            <a:r>
              <a:rPr lang="cs-CZ" sz="3600" dirty="0">
                <a:sym typeface="Wingdings" pitchFamily="2" charset="2"/>
              </a:rPr>
              <a:t>Brno </a:t>
            </a:r>
            <a:r>
              <a:rPr lang="cs-CZ" sz="3600" dirty="0" err="1">
                <a:sym typeface="Wingdings" pitchFamily="2" charset="2"/>
              </a:rPr>
              <a:t>is</a:t>
            </a:r>
            <a:r>
              <a:rPr lang="cs-CZ" sz="3600" dirty="0">
                <a:sym typeface="Wingdings" pitchFamily="2" charset="2"/>
              </a:rPr>
              <a:t> nice place to live in!!!</a:t>
            </a:r>
          </a:p>
          <a:p>
            <a:endParaRPr lang="cs-CZ" sz="3600" dirty="0">
              <a:sym typeface="Wingdings" pitchFamily="2" charset="2"/>
            </a:endParaRPr>
          </a:p>
          <a:p>
            <a:r>
              <a:rPr lang="cs-CZ" sz="3600" dirty="0">
                <a:sym typeface="Wingdings" pitchFamily="2" charset="2"/>
              </a:rPr>
              <a:t>And </a:t>
            </a:r>
            <a:r>
              <a:rPr lang="cs-CZ" sz="3600" dirty="0" err="1">
                <a:sym typeface="Wingdings" pitchFamily="2" charset="2"/>
              </a:rPr>
              <a:t>it</a:t>
            </a:r>
            <a:r>
              <a:rPr lang="cs-CZ" sz="3600" dirty="0">
                <a:sym typeface="Wingdings" pitchFamily="2" charset="2"/>
              </a:rPr>
              <a:t> </a:t>
            </a:r>
            <a:r>
              <a:rPr lang="cs-CZ" sz="3600" dirty="0" err="1">
                <a:sym typeface="Wingdings" pitchFamily="2" charset="2"/>
              </a:rPr>
              <a:t>is</a:t>
            </a:r>
            <a:r>
              <a:rPr lang="cs-CZ" sz="3600" dirty="0">
                <a:sym typeface="Wingdings" pitchFamily="2" charset="2"/>
              </a:rPr>
              <a:t> </a:t>
            </a:r>
            <a:r>
              <a:rPr lang="cs-CZ" sz="3600" dirty="0" err="1">
                <a:sym typeface="Wingdings" pitchFamily="2" charset="2"/>
              </a:rPr>
              <a:t>because</a:t>
            </a:r>
            <a:r>
              <a:rPr lang="cs-CZ" sz="3600" dirty="0">
                <a:sym typeface="Wingdings" pitchFamily="2" charset="2"/>
              </a:rPr>
              <a:t> (</a:t>
            </a:r>
            <a:r>
              <a:rPr lang="cs-CZ" sz="3600" dirty="0" err="1">
                <a:sym typeface="Wingdings" pitchFamily="2" charset="2"/>
              </a:rPr>
              <a:t>we</a:t>
            </a:r>
            <a:r>
              <a:rPr lang="cs-CZ" sz="3600" dirty="0">
                <a:sym typeface="Wingdings" pitchFamily="2" charset="2"/>
              </a:rPr>
              <a:t> </a:t>
            </a:r>
            <a:r>
              <a:rPr lang="cs-CZ" sz="3600" dirty="0" err="1">
                <a:sym typeface="Wingdings" pitchFamily="2" charset="2"/>
              </a:rPr>
              <a:t>wish</a:t>
            </a:r>
            <a:r>
              <a:rPr lang="cs-CZ" sz="3600" dirty="0">
                <a:sym typeface="Wingdings" pitchFamily="2" charset="2"/>
              </a:rPr>
              <a:t> </a:t>
            </a:r>
            <a:r>
              <a:rPr lang="cs-CZ" sz="3600" dirty="0" err="1">
                <a:sym typeface="Wingdings" pitchFamily="2" charset="2"/>
              </a:rPr>
              <a:t>it</a:t>
            </a:r>
            <a:r>
              <a:rPr lang="cs-CZ" sz="3600" dirty="0">
                <a:sym typeface="Wingdings" pitchFamily="2" charset="2"/>
              </a:rPr>
              <a:t> so):</a:t>
            </a:r>
          </a:p>
          <a:p>
            <a:endParaRPr lang="cs-CZ" sz="3600" dirty="0">
              <a:sym typeface="Wingdings" pitchFamily="2" charset="2"/>
            </a:endParaRPr>
          </a:p>
          <a:p>
            <a:r>
              <a:rPr lang="cs-CZ" sz="4400" b="1" dirty="0" err="1">
                <a:sym typeface="Wingdings" pitchFamily="2" charset="2"/>
              </a:rPr>
              <a:t>Our</a:t>
            </a:r>
            <a:r>
              <a:rPr lang="cs-CZ" sz="4400" b="1" dirty="0">
                <a:sym typeface="Wingdings" pitchFamily="2" charset="2"/>
              </a:rPr>
              <a:t> City </a:t>
            </a:r>
            <a:r>
              <a:rPr lang="cs-CZ" sz="4400" b="1" dirty="0" err="1">
                <a:sym typeface="Wingdings" pitchFamily="2" charset="2"/>
              </a:rPr>
              <a:t>Is</a:t>
            </a:r>
            <a:r>
              <a:rPr lang="cs-CZ" sz="4400" b="1" dirty="0">
                <a:sym typeface="Wingdings" pitchFamily="2" charset="2"/>
              </a:rPr>
              <a:t> </a:t>
            </a:r>
            <a:r>
              <a:rPr lang="cs-CZ" sz="4400" b="1" dirty="0" err="1">
                <a:sym typeface="Wingdings" pitchFamily="2" charset="2"/>
              </a:rPr>
              <a:t>Kept</a:t>
            </a:r>
            <a:r>
              <a:rPr lang="cs-CZ" sz="4400" b="1" dirty="0">
                <a:sym typeface="Wingdings" pitchFamily="2" charset="2"/>
              </a:rPr>
              <a:t> </a:t>
            </a:r>
            <a:r>
              <a:rPr lang="cs-CZ" sz="4400" b="1" dirty="0" err="1">
                <a:sym typeface="Wingdings" pitchFamily="2" charset="2"/>
              </a:rPr>
              <a:t>Safe</a:t>
            </a:r>
            <a:r>
              <a:rPr lang="cs-CZ" sz="4400" b="1" dirty="0">
                <a:sym typeface="Wingdings" pitchFamily="2" charset="2"/>
              </a:rPr>
              <a:t> and </a:t>
            </a:r>
            <a:r>
              <a:rPr lang="cs-CZ" sz="4400" b="1" dirty="0" err="1">
                <a:sym typeface="Wingdings" pitchFamily="2" charset="2"/>
              </a:rPr>
              <a:t>Secure</a:t>
            </a:r>
            <a:r>
              <a:rPr lang="cs-CZ" sz="4400" b="1" dirty="0">
                <a:sym typeface="Wingdings" pitchFamily="2" charset="2"/>
              </a:rPr>
              <a:t> </a:t>
            </a:r>
            <a:r>
              <a:rPr lang="cs-CZ" sz="4400" b="1" dirty="0" err="1">
                <a:sym typeface="Wingdings" pitchFamily="2" charset="2"/>
              </a:rPr>
              <a:t>From</a:t>
            </a:r>
            <a:r>
              <a:rPr lang="cs-CZ" sz="4400" b="1" dirty="0">
                <a:sym typeface="Wingdings" pitchFamily="2" charset="2"/>
              </a:rPr>
              <a:t> </a:t>
            </a:r>
            <a:r>
              <a:rPr lang="cs-CZ" sz="4400" b="1" dirty="0" err="1">
                <a:sym typeface="Wingdings" pitchFamily="2" charset="2"/>
              </a:rPr>
              <a:t>Mobsters</a:t>
            </a:r>
            <a:endParaRPr lang="cs-CZ" sz="4400" b="1" dirty="0"/>
          </a:p>
        </p:txBody>
      </p:sp>
    </p:spTree>
    <p:extLst>
      <p:ext uri="{BB962C8B-B14F-4D97-AF65-F5344CB8AC3E}">
        <p14:creationId xmlns:p14="http://schemas.microsoft.com/office/powerpoint/2010/main" val="2337140666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63336DF0-2A8F-384E-B055-459C0CD8EE0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4370" y="0"/>
            <a:ext cx="3813717" cy="68580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7D56C33-71C7-F248-8060-6FB077C38F2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-229"/>
          <a:stretch/>
        </p:blipFill>
        <p:spPr>
          <a:xfrm>
            <a:off x="5384899" y="0"/>
            <a:ext cx="6079220" cy="6373504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886C02C8-AAF8-124E-931F-4B0A3883F57F}"/>
              </a:ext>
            </a:extLst>
          </p:cNvPr>
          <p:cNvSpPr txBox="1"/>
          <p:nvPr/>
        </p:nvSpPr>
        <p:spPr>
          <a:xfrm>
            <a:off x="8065829" y="163773"/>
            <a:ext cx="627797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dirty="0">
                <a:solidFill>
                  <a:srgbClr val="FF0000"/>
                </a:solidFill>
              </a:rPr>
              <a:t>1</a:t>
            </a:r>
          </a:p>
          <a:p>
            <a:endParaRPr lang="cs-CZ" sz="2800" b="1" dirty="0">
              <a:solidFill>
                <a:srgbClr val="FF0000"/>
              </a:solidFill>
            </a:endParaRPr>
          </a:p>
          <a:p>
            <a:r>
              <a:rPr lang="cs-CZ" sz="2800" b="1" dirty="0">
                <a:solidFill>
                  <a:srgbClr val="FF0000"/>
                </a:solidFill>
              </a:rPr>
              <a:t>2</a:t>
            </a:r>
          </a:p>
          <a:p>
            <a:endParaRPr lang="cs-CZ" sz="2800" b="1" dirty="0">
              <a:solidFill>
                <a:srgbClr val="FF0000"/>
              </a:solidFill>
            </a:endParaRPr>
          </a:p>
          <a:p>
            <a:r>
              <a:rPr lang="cs-CZ" sz="2800" b="1" dirty="0">
                <a:solidFill>
                  <a:srgbClr val="FF0000"/>
                </a:solidFill>
              </a:rPr>
              <a:t>3</a:t>
            </a:r>
          </a:p>
          <a:p>
            <a:endParaRPr lang="cs-CZ" sz="2800" b="1" dirty="0">
              <a:solidFill>
                <a:srgbClr val="FF0000"/>
              </a:solidFill>
            </a:endParaRPr>
          </a:p>
          <a:p>
            <a:r>
              <a:rPr lang="cs-CZ" sz="2800" b="1" dirty="0">
                <a:solidFill>
                  <a:srgbClr val="FF0000"/>
                </a:solidFill>
              </a:rPr>
              <a:t>4</a:t>
            </a:r>
          </a:p>
          <a:p>
            <a:endParaRPr lang="cs-CZ" sz="2800" b="1" dirty="0">
              <a:solidFill>
                <a:srgbClr val="FF0000"/>
              </a:solidFill>
            </a:endParaRPr>
          </a:p>
          <a:p>
            <a:r>
              <a:rPr lang="cs-CZ" sz="2800" b="1" dirty="0">
                <a:solidFill>
                  <a:srgbClr val="FF0000"/>
                </a:solidFill>
              </a:rPr>
              <a:t>5</a:t>
            </a:r>
          </a:p>
          <a:p>
            <a:endParaRPr lang="cs-CZ" sz="2800" b="1" dirty="0">
              <a:solidFill>
                <a:srgbClr val="FF0000"/>
              </a:solidFill>
            </a:endParaRPr>
          </a:p>
          <a:p>
            <a:r>
              <a:rPr lang="cs-CZ" sz="2800" b="1" dirty="0">
                <a:solidFill>
                  <a:srgbClr val="FF0000"/>
                </a:solidFill>
              </a:rPr>
              <a:t>6</a:t>
            </a:r>
            <a:endParaRPr lang="cs-CZ" sz="28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0F81661-B0BE-0D4A-A463-8A263A97580B}"/>
              </a:ext>
            </a:extLst>
          </p:cNvPr>
          <p:cNvSpPr txBox="1"/>
          <p:nvPr/>
        </p:nvSpPr>
        <p:spPr>
          <a:xfrm>
            <a:off x="11518714" y="316173"/>
            <a:ext cx="627797" cy="5693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dirty="0">
                <a:solidFill>
                  <a:schemeClr val="accent1">
                    <a:lumMod val="75000"/>
                  </a:schemeClr>
                </a:solidFill>
              </a:rPr>
              <a:t>1</a:t>
            </a:r>
          </a:p>
          <a:p>
            <a:endParaRPr lang="cs-CZ" sz="2800" b="1" dirty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cs-CZ" sz="2800" b="1" dirty="0">
                <a:solidFill>
                  <a:schemeClr val="accent1">
                    <a:lumMod val="75000"/>
                  </a:schemeClr>
                </a:solidFill>
              </a:rPr>
              <a:t>2</a:t>
            </a:r>
          </a:p>
          <a:p>
            <a:endParaRPr lang="cs-CZ" sz="2800" b="1" dirty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cs-CZ" sz="2800" b="1" dirty="0">
                <a:solidFill>
                  <a:schemeClr val="accent1">
                    <a:lumMod val="75000"/>
                  </a:schemeClr>
                </a:solidFill>
              </a:rPr>
              <a:t>3</a:t>
            </a:r>
          </a:p>
          <a:p>
            <a:endParaRPr lang="cs-CZ" sz="2800" b="1" dirty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cs-CZ" sz="2800" b="1" dirty="0">
                <a:solidFill>
                  <a:schemeClr val="accent1">
                    <a:lumMod val="75000"/>
                  </a:schemeClr>
                </a:solidFill>
              </a:rPr>
              <a:t>4</a:t>
            </a:r>
          </a:p>
          <a:p>
            <a:endParaRPr lang="cs-CZ" sz="2800" b="1" dirty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cs-CZ" sz="2800" b="1" dirty="0">
                <a:solidFill>
                  <a:schemeClr val="accent1">
                    <a:lumMod val="75000"/>
                  </a:schemeClr>
                </a:solidFill>
              </a:rPr>
              <a:t>5</a:t>
            </a:r>
          </a:p>
          <a:p>
            <a:endParaRPr lang="cs-CZ" sz="2800" b="1" dirty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cs-CZ" sz="2800" b="1" dirty="0">
                <a:solidFill>
                  <a:schemeClr val="accent1">
                    <a:lumMod val="75000"/>
                  </a:schemeClr>
                </a:solidFill>
              </a:rPr>
              <a:t>6</a:t>
            </a:r>
          </a:p>
          <a:p>
            <a:endParaRPr lang="cs-CZ" sz="2800" b="1" dirty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cs-CZ" sz="2800" b="1" dirty="0">
                <a:solidFill>
                  <a:schemeClr val="accent1">
                    <a:lumMod val="75000"/>
                  </a:schemeClr>
                </a:solidFill>
              </a:rPr>
              <a:t>7</a:t>
            </a:r>
          </a:p>
        </p:txBody>
      </p:sp>
    </p:spTree>
    <p:extLst>
      <p:ext uri="{BB962C8B-B14F-4D97-AF65-F5344CB8AC3E}">
        <p14:creationId xmlns:p14="http://schemas.microsoft.com/office/powerpoint/2010/main" val="1071486881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BC38220D-7814-1248-A86E-07C81031160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8880"/>
            <a:ext cx="12192000" cy="11802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280631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BC38220D-7814-1248-A86E-07C81031160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8880"/>
            <a:ext cx="12192000" cy="1180252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C406F5AE-955D-9E41-A369-A2BE4924182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687909"/>
            <a:ext cx="10931857" cy="10719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5500751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BC38220D-7814-1248-A86E-07C81031160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8880"/>
            <a:ext cx="12192000" cy="1180252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C406F5AE-955D-9E41-A369-A2BE4924182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687909"/>
            <a:ext cx="10931857" cy="1071911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3F064520-FA2E-8C46-9F78-8843A9241F3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4705614"/>
            <a:ext cx="10290412" cy="11102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2415419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4DFF221B-2C7B-4549-BBAC-60C268F0149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712442"/>
            <a:ext cx="12192000" cy="1351228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C028C46C-0B16-0C40-B3D1-E1CB9904074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0607"/>
            <a:ext cx="11348981" cy="1224447"/>
          </a:xfrm>
          <a:prstGeom prst="rect">
            <a:avLst/>
          </a:prstGeom>
        </p:spPr>
      </p:pic>
      <p:sp>
        <p:nvSpPr>
          <p:cNvPr id="10" name="Oval 9">
            <a:extLst>
              <a:ext uri="{FF2B5EF4-FFF2-40B4-BE49-F238E27FC236}">
                <a16:creationId xmlns:a16="http://schemas.microsoft.com/office/drawing/2014/main" id="{DF1455F3-371F-E74D-B208-CA2F814BE054}"/>
              </a:ext>
            </a:extLst>
          </p:cNvPr>
          <p:cNvSpPr/>
          <p:nvPr/>
        </p:nvSpPr>
        <p:spPr>
          <a:xfrm>
            <a:off x="7616429" y="1218238"/>
            <a:ext cx="654114" cy="703684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22FEB01B-1BEF-D74B-ABB6-E03750DEC23B}"/>
              </a:ext>
            </a:extLst>
          </p:cNvPr>
          <p:cNvSpPr/>
          <p:nvPr/>
        </p:nvSpPr>
        <p:spPr>
          <a:xfrm>
            <a:off x="5660841" y="3374408"/>
            <a:ext cx="685367" cy="675614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806186009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4DFF221B-2C7B-4549-BBAC-60C268F0149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712442"/>
            <a:ext cx="12192000" cy="135122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FF8ECD1-4DDB-6148-A0EB-5620CD16040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891058"/>
            <a:ext cx="12192000" cy="133398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C028C46C-0B16-0C40-B3D1-E1CB9904074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660607"/>
            <a:ext cx="11348981" cy="1224447"/>
          </a:xfrm>
          <a:prstGeom prst="rect">
            <a:avLst/>
          </a:prstGeom>
        </p:spPr>
      </p:pic>
      <p:sp>
        <p:nvSpPr>
          <p:cNvPr id="10" name="Oval 9">
            <a:extLst>
              <a:ext uri="{FF2B5EF4-FFF2-40B4-BE49-F238E27FC236}">
                <a16:creationId xmlns:a16="http://schemas.microsoft.com/office/drawing/2014/main" id="{DF1455F3-371F-E74D-B208-CA2F814BE054}"/>
              </a:ext>
            </a:extLst>
          </p:cNvPr>
          <p:cNvSpPr/>
          <p:nvPr/>
        </p:nvSpPr>
        <p:spPr>
          <a:xfrm>
            <a:off x="7616429" y="1218238"/>
            <a:ext cx="654114" cy="703684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E9330167-B45D-CA49-B546-D56C050E17CC}"/>
              </a:ext>
            </a:extLst>
          </p:cNvPr>
          <p:cNvSpPr/>
          <p:nvPr/>
        </p:nvSpPr>
        <p:spPr>
          <a:xfrm>
            <a:off x="5660841" y="3374408"/>
            <a:ext cx="685367" cy="675614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682CE9B9-8D90-624C-A1EB-8D99E2737FD9}"/>
              </a:ext>
            </a:extLst>
          </p:cNvPr>
          <p:cNvSpPr/>
          <p:nvPr/>
        </p:nvSpPr>
        <p:spPr>
          <a:xfrm>
            <a:off x="5560761" y="5549429"/>
            <a:ext cx="1017460" cy="675614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446173537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F93C5BD7-CB27-174C-899A-61666D3BBE9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13692" y="0"/>
            <a:ext cx="419191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701022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52EC1DF6-C3E7-3942-93D9-4C69737DA976}"/>
              </a:ext>
            </a:extLst>
          </p:cNvPr>
          <p:cNvSpPr txBox="1"/>
          <p:nvPr/>
        </p:nvSpPr>
        <p:spPr>
          <a:xfrm>
            <a:off x="241160" y="40203"/>
            <a:ext cx="11555605" cy="68634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4400" b="1" dirty="0" err="1">
                <a:solidFill>
                  <a:srgbClr val="FF0000"/>
                </a:solidFill>
              </a:rPr>
              <a:t>O</a:t>
            </a:r>
            <a:r>
              <a:rPr lang="cs-CZ" sz="4400" b="1" dirty="0" err="1"/>
              <a:t>ur</a:t>
            </a:r>
            <a:r>
              <a:rPr lang="cs-CZ" sz="4400" b="1" dirty="0"/>
              <a:t> </a:t>
            </a:r>
            <a:r>
              <a:rPr lang="cs-CZ" sz="4400" b="1" dirty="0">
                <a:solidFill>
                  <a:srgbClr val="FF0000"/>
                </a:solidFill>
              </a:rPr>
              <a:t>C</a:t>
            </a:r>
            <a:r>
              <a:rPr lang="cs-CZ" sz="4400" b="1" dirty="0"/>
              <a:t>ity </a:t>
            </a:r>
            <a:r>
              <a:rPr lang="cs-CZ" sz="4400" b="1" dirty="0" err="1">
                <a:solidFill>
                  <a:srgbClr val="FF0000"/>
                </a:solidFill>
              </a:rPr>
              <a:t>I</a:t>
            </a:r>
            <a:r>
              <a:rPr lang="cs-CZ" sz="4400" b="1" dirty="0" err="1"/>
              <a:t>s</a:t>
            </a:r>
            <a:r>
              <a:rPr lang="cs-CZ" sz="4400" b="1" dirty="0"/>
              <a:t> </a:t>
            </a:r>
            <a:r>
              <a:rPr lang="cs-CZ" sz="4400" b="1" dirty="0" err="1">
                <a:solidFill>
                  <a:srgbClr val="FF0000"/>
                </a:solidFill>
              </a:rPr>
              <a:t>K</a:t>
            </a:r>
            <a:r>
              <a:rPr lang="cs-CZ" sz="4400" b="1" dirty="0" err="1"/>
              <a:t>ept</a:t>
            </a:r>
            <a:r>
              <a:rPr lang="cs-CZ" sz="4400" b="1" dirty="0"/>
              <a:t> </a:t>
            </a:r>
            <a:r>
              <a:rPr lang="cs-CZ" sz="4400" b="1" dirty="0" err="1">
                <a:solidFill>
                  <a:srgbClr val="FF0000"/>
                </a:solidFill>
              </a:rPr>
              <a:t>S</a:t>
            </a:r>
            <a:r>
              <a:rPr lang="cs-CZ" sz="4400" b="1" dirty="0" err="1"/>
              <a:t>afe</a:t>
            </a:r>
            <a:r>
              <a:rPr lang="cs-CZ" sz="4400" b="1" dirty="0"/>
              <a:t> and </a:t>
            </a:r>
            <a:r>
              <a:rPr lang="cs-CZ" sz="4400" b="1" dirty="0" err="1">
                <a:solidFill>
                  <a:srgbClr val="FF0000"/>
                </a:solidFill>
              </a:rPr>
              <a:t>S</a:t>
            </a:r>
            <a:r>
              <a:rPr lang="cs-CZ" sz="4400" b="1" dirty="0" err="1"/>
              <a:t>ecure</a:t>
            </a:r>
            <a:r>
              <a:rPr lang="cs-CZ" sz="4400" b="1" dirty="0"/>
              <a:t> </a:t>
            </a:r>
            <a:r>
              <a:rPr lang="cs-CZ" sz="4400" b="1" dirty="0" err="1">
                <a:solidFill>
                  <a:srgbClr val="FF0000"/>
                </a:solidFill>
              </a:rPr>
              <a:t>F</a:t>
            </a:r>
            <a:r>
              <a:rPr lang="cs-CZ" sz="4400" b="1" dirty="0" err="1"/>
              <a:t>rom</a:t>
            </a:r>
            <a:r>
              <a:rPr lang="cs-CZ" sz="4400" b="1" dirty="0"/>
              <a:t> </a:t>
            </a:r>
            <a:r>
              <a:rPr lang="cs-CZ" sz="4400" b="1" dirty="0" err="1">
                <a:solidFill>
                  <a:srgbClr val="FF0000"/>
                </a:solidFill>
              </a:rPr>
              <a:t>M</a:t>
            </a:r>
            <a:r>
              <a:rPr lang="cs-CZ" sz="4400" b="1" dirty="0" err="1"/>
              <a:t>obsters</a:t>
            </a:r>
            <a:endParaRPr lang="cs-CZ" sz="4400" b="1" dirty="0"/>
          </a:p>
          <a:p>
            <a:endParaRPr lang="cs-CZ" sz="4400" b="1" dirty="0"/>
          </a:p>
          <a:p>
            <a:r>
              <a:rPr lang="cs-CZ" sz="4400" b="1" dirty="0" err="1">
                <a:solidFill>
                  <a:srgbClr val="FF0000"/>
                </a:solidFill>
              </a:rPr>
              <a:t>O</a:t>
            </a:r>
            <a:r>
              <a:rPr lang="cs-CZ" sz="4400" b="1" dirty="0" err="1"/>
              <a:t>xalacetate</a:t>
            </a:r>
            <a:endParaRPr lang="cs-CZ" sz="4400" b="1" dirty="0"/>
          </a:p>
          <a:p>
            <a:r>
              <a:rPr lang="cs-CZ" sz="4400" b="1" dirty="0">
                <a:solidFill>
                  <a:srgbClr val="FF0000"/>
                </a:solidFill>
              </a:rPr>
              <a:t>	</a:t>
            </a:r>
            <a:r>
              <a:rPr lang="cs-CZ" sz="4400" b="1" dirty="0" err="1">
                <a:solidFill>
                  <a:srgbClr val="FF0000"/>
                </a:solidFill>
              </a:rPr>
              <a:t>C</a:t>
            </a:r>
            <a:r>
              <a:rPr lang="cs-CZ" sz="4400" b="1" dirty="0" err="1"/>
              <a:t>itrate</a:t>
            </a:r>
            <a:endParaRPr lang="cs-CZ" sz="4400" b="1" dirty="0"/>
          </a:p>
          <a:p>
            <a:r>
              <a:rPr lang="cs-CZ" sz="4400" b="1" dirty="0">
                <a:solidFill>
                  <a:srgbClr val="FF0000"/>
                </a:solidFill>
              </a:rPr>
              <a:t>		</a:t>
            </a:r>
            <a:r>
              <a:rPr lang="cs-CZ" sz="4400" b="1" dirty="0" err="1">
                <a:solidFill>
                  <a:srgbClr val="FF0000"/>
                </a:solidFill>
              </a:rPr>
              <a:t>I</a:t>
            </a:r>
            <a:r>
              <a:rPr lang="cs-CZ" sz="4400" b="1" dirty="0" err="1"/>
              <a:t>socitrate</a:t>
            </a:r>
            <a:endParaRPr lang="cs-CZ" sz="4400" b="1" dirty="0"/>
          </a:p>
          <a:p>
            <a:r>
              <a:rPr lang="cs-CZ" sz="4400" b="1" dirty="0">
                <a:latin typeface="Symbol" pitchFamily="2" charset="2"/>
              </a:rPr>
              <a:t>			a</a:t>
            </a:r>
            <a:r>
              <a:rPr lang="cs-CZ" sz="4400" b="1" dirty="0"/>
              <a:t>-</a:t>
            </a:r>
            <a:r>
              <a:rPr lang="cs-CZ" sz="4400" b="1" dirty="0" err="1">
                <a:solidFill>
                  <a:srgbClr val="FF0000"/>
                </a:solidFill>
              </a:rPr>
              <a:t>K</a:t>
            </a:r>
            <a:r>
              <a:rPr lang="cs-CZ" sz="4400" b="1" dirty="0" err="1"/>
              <a:t>etoglutamate</a:t>
            </a:r>
            <a:endParaRPr lang="cs-CZ" sz="4400" b="1" dirty="0"/>
          </a:p>
          <a:p>
            <a:r>
              <a:rPr lang="cs-CZ" sz="4400" b="1" dirty="0">
                <a:solidFill>
                  <a:srgbClr val="FF0000"/>
                </a:solidFill>
              </a:rPr>
              <a:t>				</a:t>
            </a:r>
            <a:r>
              <a:rPr lang="cs-CZ" sz="4400" b="1" dirty="0" err="1">
                <a:solidFill>
                  <a:srgbClr val="FF0000"/>
                </a:solidFill>
              </a:rPr>
              <a:t>S</a:t>
            </a:r>
            <a:r>
              <a:rPr lang="cs-CZ" sz="4400" b="1" dirty="0" err="1"/>
              <a:t>uccinyl-coA</a:t>
            </a:r>
            <a:endParaRPr lang="cs-CZ" sz="4400" b="1" dirty="0"/>
          </a:p>
          <a:p>
            <a:r>
              <a:rPr lang="cs-CZ" sz="4400" b="1" dirty="0">
                <a:solidFill>
                  <a:srgbClr val="FF0000"/>
                </a:solidFill>
              </a:rPr>
              <a:t>						</a:t>
            </a:r>
            <a:r>
              <a:rPr lang="cs-CZ" sz="4400" b="1" dirty="0" err="1">
                <a:solidFill>
                  <a:srgbClr val="FF0000"/>
                </a:solidFill>
              </a:rPr>
              <a:t>S</a:t>
            </a:r>
            <a:r>
              <a:rPr lang="cs-CZ" sz="4400" b="1" dirty="0" err="1"/>
              <a:t>uccinate</a:t>
            </a:r>
            <a:endParaRPr lang="cs-CZ" sz="4400" b="1" dirty="0"/>
          </a:p>
          <a:p>
            <a:r>
              <a:rPr lang="cs-CZ" sz="4400" b="1" dirty="0">
                <a:solidFill>
                  <a:srgbClr val="FF0000"/>
                </a:solidFill>
              </a:rPr>
              <a:t>								</a:t>
            </a:r>
            <a:r>
              <a:rPr lang="cs-CZ" sz="4400" b="1" dirty="0" err="1">
                <a:solidFill>
                  <a:srgbClr val="FF0000"/>
                </a:solidFill>
              </a:rPr>
              <a:t>F</a:t>
            </a:r>
            <a:r>
              <a:rPr lang="cs-CZ" sz="4400" b="1" dirty="0" err="1"/>
              <a:t>umarate</a:t>
            </a:r>
            <a:endParaRPr lang="cs-CZ" sz="4400" b="1" dirty="0"/>
          </a:p>
          <a:p>
            <a:r>
              <a:rPr lang="cs-CZ" sz="4400" b="1" dirty="0">
                <a:solidFill>
                  <a:srgbClr val="FF0000"/>
                </a:solidFill>
              </a:rPr>
              <a:t>										</a:t>
            </a:r>
            <a:r>
              <a:rPr lang="cs-CZ" sz="4400" b="1" dirty="0" err="1">
                <a:solidFill>
                  <a:srgbClr val="FF0000"/>
                </a:solidFill>
              </a:rPr>
              <a:t>M</a:t>
            </a:r>
            <a:r>
              <a:rPr lang="cs-CZ" sz="4400" b="1" dirty="0" err="1"/>
              <a:t>alate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82509884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E3C1A1E7-D39B-4742-939E-D1156DDE47C1}"/>
              </a:ext>
            </a:extLst>
          </p:cNvPr>
          <p:cNvSpPr txBox="1"/>
          <p:nvPr/>
        </p:nvSpPr>
        <p:spPr>
          <a:xfrm>
            <a:off x="200967" y="90435"/>
            <a:ext cx="11163719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600" b="1" dirty="0" err="1"/>
              <a:t>Outline</a:t>
            </a:r>
            <a:endParaRPr lang="cs-CZ" sz="3600" b="1" dirty="0"/>
          </a:p>
          <a:p>
            <a:endParaRPr lang="cs-CZ" sz="3600" b="1" dirty="0"/>
          </a:p>
          <a:p>
            <a:endParaRPr lang="cs-CZ" sz="3600" b="1" dirty="0"/>
          </a:p>
          <a:p>
            <a:r>
              <a:rPr lang="cs-CZ" sz="3600" dirty="0"/>
              <a:t>  </a:t>
            </a:r>
            <a:r>
              <a:rPr lang="cs-CZ" sz="3600" dirty="0" err="1"/>
              <a:t>Glucose</a:t>
            </a:r>
            <a:r>
              <a:rPr lang="cs-CZ" sz="3600" dirty="0"/>
              <a:t>			</a:t>
            </a:r>
            <a:r>
              <a:rPr lang="cs-CZ" sz="3600" dirty="0" err="1"/>
              <a:t>pyruvate</a:t>
            </a:r>
            <a:endParaRPr lang="cs-CZ" sz="3600" dirty="0"/>
          </a:p>
          <a:p>
            <a:r>
              <a:rPr lang="cs-CZ" sz="3600" dirty="0"/>
              <a:t>c-c-c-c-c-c		   c-c-c</a:t>
            </a:r>
          </a:p>
          <a:p>
            <a:r>
              <a:rPr lang="cs-CZ" sz="3600" dirty="0"/>
              <a:t>				</a:t>
            </a:r>
            <a:r>
              <a:rPr lang="cs-CZ" sz="3600" dirty="0" err="1"/>
              <a:t>pyruvate</a:t>
            </a:r>
            <a:r>
              <a:rPr lang="cs-CZ" sz="3600" dirty="0"/>
              <a:t>	        Acetyl </a:t>
            </a:r>
            <a:r>
              <a:rPr lang="cs-CZ" sz="3600" dirty="0" err="1"/>
              <a:t>CoA</a:t>
            </a:r>
            <a:r>
              <a:rPr lang="cs-CZ" sz="3600" dirty="0"/>
              <a:t>        </a:t>
            </a:r>
            <a:r>
              <a:rPr lang="cs-CZ" sz="3600" dirty="0" err="1"/>
              <a:t>citric</a:t>
            </a:r>
            <a:r>
              <a:rPr lang="cs-CZ" sz="3600" dirty="0"/>
              <a:t> acid</a:t>
            </a:r>
          </a:p>
          <a:p>
            <a:r>
              <a:rPr lang="cs-CZ" sz="3600" dirty="0"/>
              <a:t>				   c-c-c			c-c	            c-c-c-c</a:t>
            </a:r>
          </a:p>
          <a:p>
            <a:r>
              <a:rPr lang="cs-CZ" sz="3600" dirty="0"/>
              <a:t>		</a:t>
            </a:r>
          </a:p>
          <a:p>
            <a:r>
              <a:rPr lang="cs-CZ" sz="3600" dirty="0"/>
              <a:t>									CO</a:t>
            </a:r>
            <a:r>
              <a:rPr lang="cs-CZ" sz="3600" baseline="-25000" dirty="0"/>
              <a:t>2		</a:t>
            </a:r>
            <a:r>
              <a:rPr lang="cs-CZ" sz="3600" dirty="0"/>
              <a:t> CO</a:t>
            </a:r>
            <a:r>
              <a:rPr lang="cs-CZ" sz="3600" baseline="-25000" dirty="0"/>
              <a:t>2</a:t>
            </a:r>
          </a:p>
          <a:p>
            <a:r>
              <a:rPr lang="cs-CZ" sz="3600" dirty="0"/>
              <a:t>				   		</a:t>
            </a:r>
            <a:r>
              <a:rPr lang="cs-CZ" sz="3600" dirty="0" err="1"/>
              <a:t>Oxalacetate</a:t>
            </a:r>
            <a:endParaRPr lang="cs-CZ" sz="3600" dirty="0"/>
          </a:p>
          <a:p>
            <a:r>
              <a:rPr lang="cs-CZ" sz="3600" dirty="0"/>
              <a:t>					     	     c-c-c-c</a:t>
            </a:r>
            <a:r>
              <a:rPr lang="cs-CZ" sz="3600" baseline="-25000" dirty="0"/>
              <a:t>	</a:t>
            </a:r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263F6F01-9B23-2440-B593-8FF0446B9968}"/>
              </a:ext>
            </a:extLst>
          </p:cNvPr>
          <p:cNvCxnSpPr/>
          <p:nvPr/>
        </p:nvCxnSpPr>
        <p:spPr>
          <a:xfrm>
            <a:off x="2164035" y="2123295"/>
            <a:ext cx="1557494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87A40707-7B5C-B54B-8656-8EE8E2D1B3C3}"/>
              </a:ext>
            </a:extLst>
          </p:cNvPr>
          <p:cNvCxnSpPr>
            <a:cxnSpLocks/>
          </p:cNvCxnSpPr>
          <p:nvPr/>
        </p:nvCxnSpPr>
        <p:spPr>
          <a:xfrm>
            <a:off x="2164035" y="2123295"/>
            <a:ext cx="1699191" cy="1081892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D766D504-BBAD-DB4A-81E2-1ED27D009874}"/>
              </a:ext>
            </a:extLst>
          </p:cNvPr>
          <p:cNvCxnSpPr>
            <a:cxnSpLocks/>
          </p:cNvCxnSpPr>
          <p:nvPr/>
        </p:nvCxnSpPr>
        <p:spPr>
          <a:xfrm>
            <a:off x="8694478" y="3205187"/>
            <a:ext cx="642948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6" name="Group 15">
            <a:extLst>
              <a:ext uri="{FF2B5EF4-FFF2-40B4-BE49-F238E27FC236}">
                <a16:creationId xmlns:a16="http://schemas.microsoft.com/office/drawing/2014/main" id="{BB9C760D-952D-8447-BF04-138A19395A93}"/>
              </a:ext>
            </a:extLst>
          </p:cNvPr>
          <p:cNvGrpSpPr/>
          <p:nvPr/>
        </p:nvGrpSpPr>
        <p:grpSpPr>
          <a:xfrm>
            <a:off x="8322364" y="3458818"/>
            <a:ext cx="3596465" cy="2246289"/>
            <a:chOff x="6745357" y="3829878"/>
            <a:chExt cx="4497614" cy="2246289"/>
          </a:xfrm>
        </p:grpSpPr>
        <p:sp>
          <p:nvSpPr>
            <p:cNvPr id="12" name="Freeform 11">
              <a:extLst>
                <a:ext uri="{FF2B5EF4-FFF2-40B4-BE49-F238E27FC236}">
                  <a16:creationId xmlns:a16="http://schemas.microsoft.com/office/drawing/2014/main" id="{DC93BDCE-AF5E-7548-B85A-5B48A9BB46EC}"/>
                </a:ext>
              </a:extLst>
            </p:cNvPr>
            <p:cNvSpPr/>
            <p:nvPr/>
          </p:nvSpPr>
          <p:spPr>
            <a:xfrm>
              <a:off x="6745357" y="3829878"/>
              <a:ext cx="4497614" cy="2246289"/>
            </a:xfrm>
            <a:custGeom>
              <a:avLst/>
              <a:gdLst>
                <a:gd name="connsiteX0" fmla="*/ 3657600 w 4497614"/>
                <a:gd name="connsiteY0" fmla="*/ 0 h 2246289"/>
                <a:gd name="connsiteX1" fmla="*/ 4439478 w 4497614"/>
                <a:gd name="connsiteY1" fmla="*/ 715618 h 2246289"/>
                <a:gd name="connsiteX2" fmla="*/ 4320208 w 4497614"/>
                <a:gd name="connsiteY2" fmla="*/ 1842052 h 2246289"/>
                <a:gd name="connsiteX3" fmla="*/ 3366052 w 4497614"/>
                <a:gd name="connsiteY3" fmla="*/ 2133600 h 2246289"/>
                <a:gd name="connsiteX4" fmla="*/ 1152939 w 4497614"/>
                <a:gd name="connsiteY4" fmla="*/ 2239618 h 2246289"/>
                <a:gd name="connsiteX5" fmla="*/ 0 w 4497614"/>
                <a:gd name="connsiteY5" fmla="*/ 2226365 h 22462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97614" h="2246289">
                  <a:moveTo>
                    <a:pt x="3657600" y="0"/>
                  </a:moveTo>
                  <a:cubicBezTo>
                    <a:pt x="3993321" y="204304"/>
                    <a:pt x="4329043" y="408609"/>
                    <a:pt x="4439478" y="715618"/>
                  </a:cubicBezTo>
                  <a:cubicBezTo>
                    <a:pt x="4549913" y="1022627"/>
                    <a:pt x="4499112" y="1605722"/>
                    <a:pt x="4320208" y="1842052"/>
                  </a:cubicBezTo>
                  <a:cubicBezTo>
                    <a:pt x="4141304" y="2078382"/>
                    <a:pt x="3893930" y="2067339"/>
                    <a:pt x="3366052" y="2133600"/>
                  </a:cubicBezTo>
                  <a:cubicBezTo>
                    <a:pt x="2838174" y="2199861"/>
                    <a:pt x="1713948" y="2224157"/>
                    <a:pt x="1152939" y="2239618"/>
                  </a:cubicBezTo>
                  <a:cubicBezTo>
                    <a:pt x="591930" y="2255079"/>
                    <a:pt x="295965" y="2240722"/>
                    <a:pt x="0" y="2226365"/>
                  </a:cubicBezTo>
                </a:path>
              </a:pathLst>
            </a:custGeom>
            <a:noFill/>
            <a:ln w="38100">
              <a:solidFill>
                <a:schemeClr val="tx1"/>
              </a:solidFill>
              <a:tailEnd type="triangle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14" name="Arc 13">
              <a:extLst>
                <a:ext uri="{FF2B5EF4-FFF2-40B4-BE49-F238E27FC236}">
                  <a16:creationId xmlns:a16="http://schemas.microsoft.com/office/drawing/2014/main" id="{1DBC59E0-9D2D-F84C-A071-C46C77B57C9D}"/>
                </a:ext>
              </a:extLst>
            </p:cNvPr>
            <p:cNvSpPr/>
            <p:nvPr/>
          </p:nvSpPr>
          <p:spPr>
            <a:xfrm rot="10620043">
              <a:off x="9935069" y="4832654"/>
              <a:ext cx="1113183" cy="1099931"/>
            </a:xfrm>
            <a:prstGeom prst="arc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15" name="Arc 14">
              <a:extLst>
                <a:ext uri="{FF2B5EF4-FFF2-40B4-BE49-F238E27FC236}">
                  <a16:creationId xmlns:a16="http://schemas.microsoft.com/office/drawing/2014/main" id="{7E7027B7-C82D-EC47-B1EC-780213EB996A}"/>
                </a:ext>
              </a:extLst>
            </p:cNvPr>
            <p:cNvSpPr/>
            <p:nvPr/>
          </p:nvSpPr>
          <p:spPr>
            <a:xfrm rot="10620043">
              <a:off x="7967121" y="4971080"/>
              <a:ext cx="1113183" cy="1099931"/>
            </a:xfrm>
            <a:prstGeom prst="arc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</p:grp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AB54721A-CEF7-FE43-B23B-811D6B80931C}"/>
              </a:ext>
            </a:extLst>
          </p:cNvPr>
          <p:cNvCxnSpPr>
            <a:cxnSpLocks/>
          </p:cNvCxnSpPr>
          <p:nvPr/>
        </p:nvCxnSpPr>
        <p:spPr>
          <a:xfrm>
            <a:off x="5705062" y="3205187"/>
            <a:ext cx="779328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Freeform 20">
            <a:extLst>
              <a:ext uri="{FF2B5EF4-FFF2-40B4-BE49-F238E27FC236}">
                <a16:creationId xmlns:a16="http://schemas.microsoft.com/office/drawing/2014/main" id="{8D1BA058-4ECF-494F-BB4C-C02AC44598F0}"/>
              </a:ext>
            </a:extLst>
          </p:cNvPr>
          <p:cNvSpPr/>
          <p:nvPr/>
        </p:nvSpPr>
        <p:spPr>
          <a:xfrm>
            <a:off x="5386484" y="3207026"/>
            <a:ext cx="3598490" cy="2266122"/>
          </a:xfrm>
          <a:custGeom>
            <a:avLst/>
            <a:gdLst>
              <a:gd name="connsiteX0" fmla="*/ 272194 w 3598490"/>
              <a:gd name="connsiteY0" fmla="*/ 2266122 h 2266122"/>
              <a:gd name="connsiteX1" fmla="*/ 99916 w 3598490"/>
              <a:gd name="connsiteY1" fmla="*/ 1457739 h 2266122"/>
              <a:gd name="connsiteX2" fmla="*/ 1623916 w 3598490"/>
              <a:gd name="connsiteY2" fmla="*/ 1298713 h 2266122"/>
              <a:gd name="connsiteX3" fmla="*/ 3108159 w 3598490"/>
              <a:gd name="connsiteY3" fmla="*/ 1033670 h 2266122"/>
              <a:gd name="connsiteX4" fmla="*/ 3227429 w 3598490"/>
              <a:gd name="connsiteY4" fmla="*/ 357809 h 2266122"/>
              <a:gd name="connsiteX5" fmla="*/ 3598490 w 3598490"/>
              <a:gd name="connsiteY5" fmla="*/ 0 h 22661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98490" h="2266122">
                <a:moveTo>
                  <a:pt x="272194" y="2266122"/>
                </a:moveTo>
                <a:cubicBezTo>
                  <a:pt x="73411" y="1942548"/>
                  <a:pt x="-125371" y="1618974"/>
                  <a:pt x="99916" y="1457739"/>
                </a:cubicBezTo>
                <a:cubicBezTo>
                  <a:pt x="325203" y="1296504"/>
                  <a:pt x="1122542" y="1369391"/>
                  <a:pt x="1623916" y="1298713"/>
                </a:cubicBezTo>
                <a:cubicBezTo>
                  <a:pt x="2125290" y="1228035"/>
                  <a:pt x="2840907" y="1190487"/>
                  <a:pt x="3108159" y="1033670"/>
                </a:cubicBezTo>
                <a:cubicBezTo>
                  <a:pt x="3375411" y="876853"/>
                  <a:pt x="3145707" y="530087"/>
                  <a:pt x="3227429" y="357809"/>
                </a:cubicBezTo>
                <a:cubicBezTo>
                  <a:pt x="3309151" y="185531"/>
                  <a:pt x="3453820" y="92765"/>
                  <a:pt x="3598490" y="0"/>
                </a:cubicBezTo>
              </a:path>
            </a:pathLst>
          </a:cu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482EA453-4C51-454A-A32A-18F8B255E0F0}"/>
              </a:ext>
            </a:extLst>
          </p:cNvPr>
          <p:cNvSpPr/>
          <p:nvPr/>
        </p:nvSpPr>
        <p:spPr>
          <a:xfrm>
            <a:off x="4837044" y="3485322"/>
            <a:ext cx="371061" cy="49033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AA9DEBCB-4A6A-BB4A-9694-0A180C756E7A}"/>
              </a:ext>
            </a:extLst>
          </p:cNvPr>
          <p:cNvSpPr/>
          <p:nvPr/>
        </p:nvSpPr>
        <p:spPr>
          <a:xfrm>
            <a:off x="2164035" y="318052"/>
            <a:ext cx="9935200" cy="6400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8678713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E3C1A1E7-D39B-4742-939E-D1156DDE47C1}"/>
              </a:ext>
            </a:extLst>
          </p:cNvPr>
          <p:cNvSpPr txBox="1"/>
          <p:nvPr/>
        </p:nvSpPr>
        <p:spPr>
          <a:xfrm>
            <a:off x="200967" y="90435"/>
            <a:ext cx="11163719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600" b="1" dirty="0" err="1"/>
              <a:t>Outline</a:t>
            </a:r>
            <a:endParaRPr lang="cs-CZ" sz="3600" b="1" dirty="0"/>
          </a:p>
          <a:p>
            <a:endParaRPr lang="cs-CZ" sz="3600" b="1" dirty="0"/>
          </a:p>
          <a:p>
            <a:endParaRPr lang="cs-CZ" sz="3600" b="1" dirty="0"/>
          </a:p>
          <a:p>
            <a:r>
              <a:rPr lang="cs-CZ" sz="3600" dirty="0"/>
              <a:t>  </a:t>
            </a:r>
            <a:r>
              <a:rPr lang="cs-CZ" sz="3600" dirty="0" err="1"/>
              <a:t>Glucose</a:t>
            </a:r>
            <a:r>
              <a:rPr lang="cs-CZ" sz="3600" dirty="0"/>
              <a:t>			</a:t>
            </a:r>
            <a:r>
              <a:rPr lang="cs-CZ" sz="3600" dirty="0" err="1"/>
              <a:t>pyruvate</a:t>
            </a:r>
            <a:endParaRPr lang="cs-CZ" sz="3600" dirty="0"/>
          </a:p>
          <a:p>
            <a:r>
              <a:rPr lang="cs-CZ" sz="3600" dirty="0"/>
              <a:t>c-c-c-c-c-c		   c-c-c</a:t>
            </a:r>
          </a:p>
          <a:p>
            <a:r>
              <a:rPr lang="cs-CZ" sz="3600" dirty="0"/>
              <a:t>				</a:t>
            </a:r>
            <a:r>
              <a:rPr lang="cs-CZ" sz="3600" dirty="0" err="1"/>
              <a:t>pyruvate</a:t>
            </a:r>
            <a:r>
              <a:rPr lang="cs-CZ" sz="3600" dirty="0"/>
              <a:t>	        Acetyl </a:t>
            </a:r>
            <a:r>
              <a:rPr lang="cs-CZ" sz="3600" dirty="0" err="1"/>
              <a:t>CoA</a:t>
            </a:r>
            <a:r>
              <a:rPr lang="cs-CZ" sz="3600" dirty="0"/>
              <a:t>        </a:t>
            </a:r>
            <a:r>
              <a:rPr lang="cs-CZ" sz="3600" dirty="0" err="1"/>
              <a:t>citric</a:t>
            </a:r>
            <a:r>
              <a:rPr lang="cs-CZ" sz="3600" dirty="0"/>
              <a:t> acid</a:t>
            </a:r>
          </a:p>
          <a:p>
            <a:r>
              <a:rPr lang="cs-CZ" sz="3600" dirty="0"/>
              <a:t>				   c-c-c			c-c	            c-c-c-c</a:t>
            </a:r>
          </a:p>
          <a:p>
            <a:r>
              <a:rPr lang="cs-CZ" sz="3600" dirty="0"/>
              <a:t>		</a:t>
            </a:r>
          </a:p>
          <a:p>
            <a:r>
              <a:rPr lang="cs-CZ" sz="3600" dirty="0"/>
              <a:t>									CO</a:t>
            </a:r>
            <a:r>
              <a:rPr lang="cs-CZ" sz="3600" baseline="-25000" dirty="0"/>
              <a:t>2		</a:t>
            </a:r>
            <a:r>
              <a:rPr lang="cs-CZ" sz="3600" dirty="0"/>
              <a:t> CO</a:t>
            </a:r>
            <a:r>
              <a:rPr lang="cs-CZ" sz="3600" baseline="-25000" dirty="0"/>
              <a:t>2</a:t>
            </a:r>
          </a:p>
          <a:p>
            <a:r>
              <a:rPr lang="cs-CZ" sz="3600" dirty="0"/>
              <a:t>				   		</a:t>
            </a:r>
            <a:r>
              <a:rPr lang="cs-CZ" sz="3600" dirty="0" err="1"/>
              <a:t>Oxalacetate</a:t>
            </a:r>
            <a:endParaRPr lang="cs-CZ" sz="3600" dirty="0"/>
          </a:p>
          <a:p>
            <a:r>
              <a:rPr lang="cs-CZ" sz="3600" dirty="0"/>
              <a:t>					     	     c-c-c-c</a:t>
            </a:r>
            <a:r>
              <a:rPr lang="cs-CZ" sz="3600" baseline="-25000" dirty="0"/>
              <a:t>	</a:t>
            </a:r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263F6F01-9B23-2440-B593-8FF0446B9968}"/>
              </a:ext>
            </a:extLst>
          </p:cNvPr>
          <p:cNvCxnSpPr/>
          <p:nvPr/>
        </p:nvCxnSpPr>
        <p:spPr>
          <a:xfrm>
            <a:off x="2164035" y="2123295"/>
            <a:ext cx="1557494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87A40707-7B5C-B54B-8656-8EE8E2D1B3C3}"/>
              </a:ext>
            </a:extLst>
          </p:cNvPr>
          <p:cNvCxnSpPr>
            <a:cxnSpLocks/>
          </p:cNvCxnSpPr>
          <p:nvPr/>
        </p:nvCxnSpPr>
        <p:spPr>
          <a:xfrm>
            <a:off x="2164035" y="2123295"/>
            <a:ext cx="1699191" cy="1081892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D766D504-BBAD-DB4A-81E2-1ED27D009874}"/>
              </a:ext>
            </a:extLst>
          </p:cNvPr>
          <p:cNvCxnSpPr>
            <a:cxnSpLocks/>
          </p:cNvCxnSpPr>
          <p:nvPr/>
        </p:nvCxnSpPr>
        <p:spPr>
          <a:xfrm>
            <a:off x="8694478" y="3205187"/>
            <a:ext cx="642948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6" name="Group 15">
            <a:extLst>
              <a:ext uri="{FF2B5EF4-FFF2-40B4-BE49-F238E27FC236}">
                <a16:creationId xmlns:a16="http://schemas.microsoft.com/office/drawing/2014/main" id="{BB9C760D-952D-8447-BF04-138A19395A93}"/>
              </a:ext>
            </a:extLst>
          </p:cNvPr>
          <p:cNvGrpSpPr/>
          <p:nvPr/>
        </p:nvGrpSpPr>
        <p:grpSpPr>
          <a:xfrm>
            <a:off x="8322364" y="3458818"/>
            <a:ext cx="3596465" cy="2246289"/>
            <a:chOff x="6745357" y="3829878"/>
            <a:chExt cx="4497614" cy="2246289"/>
          </a:xfrm>
        </p:grpSpPr>
        <p:sp>
          <p:nvSpPr>
            <p:cNvPr id="12" name="Freeform 11">
              <a:extLst>
                <a:ext uri="{FF2B5EF4-FFF2-40B4-BE49-F238E27FC236}">
                  <a16:creationId xmlns:a16="http://schemas.microsoft.com/office/drawing/2014/main" id="{DC93BDCE-AF5E-7548-B85A-5B48A9BB46EC}"/>
                </a:ext>
              </a:extLst>
            </p:cNvPr>
            <p:cNvSpPr/>
            <p:nvPr/>
          </p:nvSpPr>
          <p:spPr>
            <a:xfrm>
              <a:off x="6745357" y="3829878"/>
              <a:ext cx="4497614" cy="2246289"/>
            </a:xfrm>
            <a:custGeom>
              <a:avLst/>
              <a:gdLst>
                <a:gd name="connsiteX0" fmla="*/ 3657600 w 4497614"/>
                <a:gd name="connsiteY0" fmla="*/ 0 h 2246289"/>
                <a:gd name="connsiteX1" fmla="*/ 4439478 w 4497614"/>
                <a:gd name="connsiteY1" fmla="*/ 715618 h 2246289"/>
                <a:gd name="connsiteX2" fmla="*/ 4320208 w 4497614"/>
                <a:gd name="connsiteY2" fmla="*/ 1842052 h 2246289"/>
                <a:gd name="connsiteX3" fmla="*/ 3366052 w 4497614"/>
                <a:gd name="connsiteY3" fmla="*/ 2133600 h 2246289"/>
                <a:gd name="connsiteX4" fmla="*/ 1152939 w 4497614"/>
                <a:gd name="connsiteY4" fmla="*/ 2239618 h 2246289"/>
                <a:gd name="connsiteX5" fmla="*/ 0 w 4497614"/>
                <a:gd name="connsiteY5" fmla="*/ 2226365 h 22462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97614" h="2246289">
                  <a:moveTo>
                    <a:pt x="3657600" y="0"/>
                  </a:moveTo>
                  <a:cubicBezTo>
                    <a:pt x="3993321" y="204304"/>
                    <a:pt x="4329043" y="408609"/>
                    <a:pt x="4439478" y="715618"/>
                  </a:cubicBezTo>
                  <a:cubicBezTo>
                    <a:pt x="4549913" y="1022627"/>
                    <a:pt x="4499112" y="1605722"/>
                    <a:pt x="4320208" y="1842052"/>
                  </a:cubicBezTo>
                  <a:cubicBezTo>
                    <a:pt x="4141304" y="2078382"/>
                    <a:pt x="3893930" y="2067339"/>
                    <a:pt x="3366052" y="2133600"/>
                  </a:cubicBezTo>
                  <a:cubicBezTo>
                    <a:pt x="2838174" y="2199861"/>
                    <a:pt x="1713948" y="2224157"/>
                    <a:pt x="1152939" y="2239618"/>
                  </a:cubicBezTo>
                  <a:cubicBezTo>
                    <a:pt x="591930" y="2255079"/>
                    <a:pt x="295965" y="2240722"/>
                    <a:pt x="0" y="2226365"/>
                  </a:cubicBezTo>
                </a:path>
              </a:pathLst>
            </a:custGeom>
            <a:noFill/>
            <a:ln w="38100">
              <a:solidFill>
                <a:schemeClr val="tx1"/>
              </a:solidFill>
              <a:tailEnd type="triangle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14" name="Arc 13">
              <a:extLst>
                <a:ext uri="{FF2B5EF4-FFF2-40B4-BE49-F238E27FC236}">
                  <a16:creationId xmlns:a16="http://schemas.microsoft.com/office/drawing/2014/main" id="{1DBC59E0-9D2D-F84C-A071-C46C77B57C9D}"/>
                </a:ext>
              </a:extLst>
            </p:cNvPr>
            <p:cNvSpPr/>
            <p:nvPr/>
          </p:nvSpPr>
          <p:spPr>
            <a:xfrm rot="10620043">
              <a:off x="9935069" y="4832654"/>
              <a:ext cx="1113183" cy="1099931"/>
            </a:xfrm>
            <a:prstGeom prst="arc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15" name="Arc 14">
              <a:extLst>
                <a:ext uri="{FF2B5EF4-FFF2-40B4-BE49-F238E27FC236}">
                  <a16:creationId xmlns:a16="http://schemas.microsoft.com/office/drawing/2014/main" id="{7E7027B7-C82D-EC47-B1EC-780213EB996A}"/>
                </a:ext>
              </a:extLst>
            </p:cNvPr>
            <p:cNvSpPr/>
            <p:nvPr/>
          </p:nvSpPr>
          <p:spPr>
            <a:xfrm rot="10620043">
              <a:off x="7967121" y="4971080"/>
              <a:ext cx="1113183" cy="1099931"/>
            </a:xfrm>
            <a:prstGeom prst="arc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</p:grp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AB54721A-CEF7-FE43-B23B-811D6B80931C}"/>
              </a:ext>
            </a:extLst>
          </p:cNvPr>
          <p:cNvCxnSpPr>
            <a:cxnSpLocks/>
          </p:cNvCxnSpPr>
          <p:nvPr/>
        </p:nvCxnSpPr>
        <p:spPr>
          <a:xfrm>
            <a:off x="5705062" y="3205187"/>
            <a:ext cx="779328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Rectangle 22">
            <a:extLst>
              <a:ext uri="{FF2B5EF4-FFF2-40B4-BE49-F238E27FC236}">
                <a16:creationId xmlns:a16="http://schemas.microsoft.com/office/drawing/2014/main" id="{AA9DEBCB-4A6A-BB4A-9694-0A180C756E7A}"/>
              </a:ext>
            </a:extLst>
          </p:cNvPr>
          <p:cNvSpPr/>
          <p:nvPr/>
        </p:nvSpPr>
        <p:spPr>
          <a:xfrm>
            <a:off x="5684597" y="318052"/>
            <a:ext cx="6414638" cy="6400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4350735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E3C1A1E7-D39B-4742-939E-D1156DDE47C1}"/>
              </a:ext>
            </a:extLst>
          </p:cNvPr>
          <p:cNvSpPr txBox="1"/>
          <p:nvPr/>
        </p:nvSpPr>
        <p:spPr>
          <a:xfrm>
            <a:off x="200967" y="90435"/>
            <a:ext cx="11163719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600" b="1" dirty="0" err="1"/>
              <a:t>Outline</a:t>
            </a:r>
            <a:endParaRPr lang="cs-CZ" sz="3600" b="1" dirty="0"/>
          </a:p>
          <a:p>
            <a:endParaRPr lang="cs-CZ" sz="3600" b="1" dirty="0"/>
          </a:p>
          <a:p>
            <a:endParaRPr lang="cs-CZ" sz="3600" b="1" dirty="0"/>
          </a:p>
          <a:p>
            <a:r>
              <a:rPr lang="cs-CZ" sz="3600" dirty="0"/>
              <a:t>  </a:t>
            </a:r>
            <a:r>
              <a:rPr lang="cs-CZ" sz="3600" dirty="0" err="1"/>
              <a:t>Glucose</a:t>
            </a:r>
            <a:r>
              <a:rPr lang="cs-CZ" sz="3600" dirty="0"/>
              <a:t>			</a:t>
            </a:r>
            <a:r>
              <a:rPr lang="cs-CZ" sz="3600" dirty="0" err="1"/>
              <a:t>pyruvate</a:t>
            </a:r>
            <a:endParaRPr lang="cs-CZ" sz="3600" dirty="0"/>
          </a:p>
          <a:p>
            <a:r>
              <a:rPr lang="cs-CZ" sz="3600" dirty="0"/>
              <a:t>c-c-c-c-c-c		   c-c-c</a:t>
            </a:r>
          </a:p>
          <a:p>
            <a:r>
              <a:rPr lang="cs-CZ" sz="3600" dirty="0"/>
              <a:t>				</a:t>
            </a:r>
            <a:r>
              <a:rPr lang="cs-CZ" sz="3600" dirty="0" err="1"/>
              <a:t>pyruvate</a:t>
            </a:r>
            <a:r>
              <a:rPr lang="cs-CZ" sz="3600" dirty="0"/>
              <a:t>	        Acetyl </a:t>
            </a:r>
            <a:r>
              <a:rPr lang="cs-CZ" sz="3600" dirty="0" err="1"/>
              <a:t>CoA</a:t>
            </a:r>
            <a:r>
              <a:rPr lang="cs-CZ" sz="3600" dirty="0"/>
              <a:t>        </a:t>
            </a:r>
            <a:r>
              <a:rPr lang="cs-CZ" sz="3600" dirty="0" err="1"/>
              <a:t>citric</a:t>
            </a:r>
            <a:r>
              <a:rPr lang="cs-CZ" sz="3600" dirty="0"/>
              <a:t> acid</a:t>
            </a:r>
          </a:p>
          <a:p>
            <a:r>
              <a:rPr lang="cs-CZ" sz="3600" dirty="0"/>
              <a:t>				   c-c-c			c-c	            c-c-c-c</a:t>
            </a:r>
          </a:p>
          <a:p>
            <a:r>
              <a:rPr lang="cs-CZ" sz="3600" dirty="0"/>
              <a:t>		</a:t>
            </a:r>
          </a:p>
          <a:p>
            <a:r>
              <a:rPr lang="cs-CZ" sz="3600" dirty="0"/>
              <a:t>													   		</a:t>
            </a:r>
            <a:endParaRPr lang="cs-CZ" sz="3600" baseline="-25000" dirty="0"/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263F6F01-9B23-2440-B593-8FF0446B9968}"/>
              </a:ext>
            </a:extLst>
          </p:cNvPr>
          <p:cNvCxnSpPr/>
          <p:nvPr/>
        </p:nvCxnSpPr>
        <p:spPr>
          <a:xfrm>
            <a:off x="2164035" y="2123295"/>
            <a:ext cx="1557494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87A40707-7B5C-B54B-8656-8EE8E2D1B3C3}"/>
              </a:ext>
            </a:extLst>
          </p:cNvPr>
          <p:cNvCxnSpPr>
            <a:cxnSpLocks/>
          </p:cNvCxnSpPr>
          <p:nvPr/>
        </p:nvCxnSpPr>
        <p:spPr>
          <a:xfrm>
            <a:off x="2164035" y="2123295"/>
            <a:ext cx="1699191" cy="1081892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D766D504-BBAD-DB4A-81E2-1ED27D009874}"/>
              </a:ext>
            </a:extLst>
          </p:cNvPr>
          <p:cNvCxnSpPr>
            <a:cxnSpLocks/>
          </p:cNvCxnSpPr>
          <p:nvPr/>
        </p:nvCxnSpPr>
        <p:spPr>
          <a:xfrm>
            <a:off x="8694478" y="3205187"/>
            <a:ext cx="642948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AB54721A-CEF7-FE43-B23B-811D6B80931C}"/>
              </a:ext>
            </a:extLst>
          </p:cNvPr>
          <p:cNvCxnSpPr>
            <a:cxnSpLocks/>
          </p:cNvCxnSpPr>
          <p:nvPr/>
        </p:nvCxnSpPr>
        <p:spPr>
          <a:xfrm>
            <a:off x="5705062" y="3205187"/>
            <a:ext cx="779328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Oval 21">
            <a:extLst>
              <a:ext uri="{FF2B5EF4-FFF2-40B4-BE49-F238E27FC236}">
                <a16:creationId xmlns:a16="http://schemas.microsoft.com/office/drawing/2014/main" id="{482EA453-4C51-454A-A32A-18F8B255E0F0}"/>
              </a:ext>
            </a:extLst>
          </p:cNvPr>
          <p:cNvSpPr/>
          <p:nvPr/>
        </p:nvSpPr>
        <p:spPr>
          <a:xfrm>
            <a:off x="4837044" y="3485322"/>
            <a:ext cx="371061" cy="49033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AA9DEBCB-4A6A-BB4A-9694-0A180C756E7A}"/>
              </a:ext>
            </a:extLst>
          </p:cNvPr>
          <p:cNvSpPr/>
          <p:nvPr/>
        </p:nvSpPr>
        <p:spPr>
          <a:xfrm>
            <a:off x="8694477" y="318052"/>
            <a:ext cx="3404757" cy="6400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6604342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1098</TotalTime>
  <Words>669</Words>
  <Application>Microsoft Macintosh PowerPoint</Application>
  <PresentationFormat>Widescreen</PresentationFormat>
  <Paragraphs>230</Paragraphs>
  <Slides>56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56</vt:i4>
      </vt:variant>
    </vt:vector>
  </HeadingPairs>
  <TitlesOfParts>
    <vt:vector size="62" baseType="lpstr">
      <vt:lpstr>Arial</vt:lpstr>
      <vt:lpstr>Calibri</vt:lpstr>
      <vt:lpstr>Calibri Light</vt:lpstr>
      <vt:lpstr>Symbol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KarelK</dc:creator>
  <cp:lastModifiedBy>KarelK</cp:lastModifiedBy>
  <cp:revision>103</cp:revision>
  <dcterms:created xsi:type="dcterms:W3CDTF">2018-10-19T18:11:35Z</dcterms:created>
  <dcterms:modified xsi:type="dcterms:W3CDTF">2018-10-20T12:30:30Z</dcterms:modified>
</cp:coreProperties>
</file>