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4" r:id="rId22"/>
    <p:sldId id="276" r:id="rId23"/>
    <p:sldId id="277" r:id="rId24"/>
    <p:sldId id="278" r:id="rId25"/>
    <p:sldId id="279" r:id="rId26"/>
    <p:sldId id="283" r:id="rId27"/>
    <p:sldId id="280" r:id="rId28"/>
    <p:sldId id="281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307" r:id="rId42"/>
    <p:sldId id="308" r:id="rId43"/>
    <p:sldId id="309" r:id="rId44"/>
    <p:sldId id="310" r:id="rId45"/>
    <p:sldId id="312" r:id="rId46"/>
    <p:sldId id="297" r:id="rId47"/>
    <p:sldId id="301" r:id="rId48"/>
    <p:sldId id="298" r:id="rId49"/>
    <p:sldId id="299" r:id="rId50"/>
    <p:sldId id="300" r:id="rId51"/>
    <p:sldId id="302" r:id="rId52"/>
    <p:sldId id="303" r:id="rId53"/>
    <p:sldId id="304" r:id="rId54"/>
    <p:sldId id="305" r:id="rId55"/>
    <p:sldId id="306" r:id="rId56"/>
    <p:sldId id="296" r:id="rId5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AE1"/>
    <a:srgbClr val="FFE4B5"/>
    <a:srgbClr val="EFF3FB"/>
    <a:srgbClr val="D93742"/>
    <a:srgbClr val="18A559"/>
    <a:srgbClr val="F7C64C"/>
    <a:srgbClr val="4A6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8"/>
    <p:restoredTop sz="93706"/>
  </p:normalViewPr>
  <p:slideViewPr>
    <p:cSldViewPr snapToGrid="0" snapToObjects="1">
      <p:cViewPr varScale="1">
        <p:scale>
          <a:sx n="94" d="100"/>
          <a:sy n="94" d="100"/>
        </p:scale>
        <p:origin x="232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4ADD8-1AC1-544F-A4BC-289F93511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22BE54-6E38-1F42-831E-6AF77C839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1FF45-11E1-A747-A205-5727146F0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026D7-4820-F84E-9985-58F600991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7D5-FEF0-8248-9E81-83CA01F2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61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F3D55-A556-5F43-88A6-B0A51CE81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B03EE9-499D-CF41-8983-E725E100E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CB58A-A32D-8849-BB4D-55FAA17B3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0564A-6CE0-CE4B-A5B4-67CBFBCAF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3FF4C-1044-6F43-920E-DEE674096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280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598C2D-1719-E145-9AA5-4F384410A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5311C8-432B-8547-B042-F27DD5916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D7609-9731-2445-9DEB-09A7C4C1B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1F869-931D-0543-A609-D4B762EA4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6792D-CD78-174B-835D-11B45583D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993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DB0E0-934E-CD48-A736-6E69CDECF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68BAF-4FA2-5248-A6F4-EFB316CD4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63F87-ABB3-6D41-8C4A-911529C7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18139-6262-E848-BBBB-0189436E4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FEE33-7F30-314D-92F0-901CD63F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386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D908B-40EF-2A45-8A2C-B4E311C93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D796B4-5E27-DC41-B9F9-6889DE7EF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CF65A-1D10-604B-BFFD-8365D7ED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A1DD8-8E3F-A14A-9889-7BA1C3050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E74607-EE74-FD4D-99DB-3724158E7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3282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D7E49-4AB8-D342-8373-B79C9834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3E5E6-B2CA-F045-894D-304874BD1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86927-6CDB-4D45-AD8D-3D7C1CEC38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78F37C-EF54-3E4F-B4D5-9D75EB48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EA516C-B96B-7D4F-BB22-AABA1AADA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0C9BA0-6EBC-1E47-ADC8-1A59E3C01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948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4C301-9EFE-6148-B185-3549DA510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41B95-2C8E-6D4A-9520-5C2838C5B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557B3-B92F-A148-9123-EE83421EB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A32BA3-1DF8-434B-953A-F1413CD79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3A027B-8E41-A54C-98C2-E174FF8D13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334424-32BE-E247-925E-4641C4BCE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1C6445-4713-DB4D-A2ED-46184BAB5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0B2BF-E0CE-EC4D-B512-E575E0AFF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734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A80E3-1265-1944-9D4A-9AA2D6C20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78F054-B23D-3D42-8739-532F03555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76FF8-B94D-C442-9E3E-60656AEDF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8799B2-0C04-B141-8650-48CA79343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9868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CB3946-3AF3-C546-A3F4-6FEB5E69E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846E1B-E6EB-FA49-910B-B8AC3EC5E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0AAF5-DA6D-AE44-BE7B-1E38CF39E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6433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72044-1930-9C40-B7C6-F8AFB1EC6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DAEB3-606F-774A-B80F-7D93A54BF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87926-7132-A14B-B02A-A8790723B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D8914-DBF5-F144-8513-3AB661D8B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0F6036-3891-DE4E-AC52-388BB5402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08B9A8-1A3F-5248-908E-D970E6C6A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26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97C91-4379-1D4B-8211-50AD4BD5D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2DEE3-6C61-D541-B481-F755350010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501453-6A41-2B4E-A6BC-D5F48FC15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A08A72-6F94-4344-A0CF-77AAE6A55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E7A43-74F2-C648-AE4C-DF5425BA6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269C9A-B859-7249-BD1C-0163583B6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5438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ADB04D-D814-894E-9319-2D8BD2120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A0EA20-EF2A-E04B-8E29-B746F2DBC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EDA35-BAA5-0747-9598-85B65D9708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F0103-409F-B642-8565-410A21B7E762}" type="datetimeFigureOut">
              <a:rPr lang="cs-CZ" smtClean="0"/>
              <a:t>19.10.18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2A6F0-22D0-064B-B8CF-E7B581DB07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DC36D-E9D7-694C-8007-7EC0B86C6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C14D9-8D8C-AC4D-909F-8CE950DD35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02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csb.org/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bel.se/" TargetMode="External"/><Relationship Id="rId2" Type="http://schemas.openxmlformats.org/officeDocument/2006/relationships/hyperlink" Target="http://www.wikipedia.com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76AD7C-9363-C547-841E-9D77007A8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444500"/>
            <a:ext cx="6350000" cy="5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30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C1A1E7-D39B-4742-939E-D1156DDE47C1}"/>
              </a:ext>
            </a:extLst>
          </p:cNvPr>
          <p:cNvSpPr txBox="1"/>
          <p:nvPr/>
        </p:nvSpPr>
        <p:spPr>
          <a:xfrm>
            <a:off x="200967" y="90435"/>
            <a:ext cx="1116371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/>
              <a:t>Outline</a:t>
            </a:r>
            <a:endParaRPr lang="cs-CZ" sz="3600" b="1" dirty="0"/>
          </a:p>
          <a:p>
            <a:endParaRPr lang="cs-CZ" sz="3600" b="1" dirty="0"/>
          </a:p>
          <a:p>
            <a:endParaRPr lang="cs-CZ" sz="3600" b="1" dirty="0"/>
          </a:p>
          <a:p>
            <a:r>
              <a:rPr lang="cs-CZ" sz="3600" dirty="0"/>
              <a:t>  </a:t>
            </a:r>
            <a:r>
              <a:rPr lang="cs-CZ" sz="3600" dirty="0" err="1"/>
              <a:t>Glucose</a:t>
            </a:r>
            <a:r>
              <a:rPr lang="cs-CZ" sz="3600" dirty="0"/>
              <a:t>			</a:t>
            </a:r>
            <a:r>
              <a:rPr lang="cs-CZ" sz="3600" dirty="0" err="1"/>
              <a:t>pyruvate</a:t>
            </a:r>
            <a:endParaRPr lang="cs-CZ" sz="3600" dirty="0"/>
          </a:p>
          <a:p>
            <a:r>
              <a:rPr lang="cs-CZ" sz="3600" dirty="0"/>
              <a:t>c-c-c-c-c-c		   c-c-c</a:t>
            </a:r>
          </a:p>
          <a:p>
            <a:r>
              <a:rPr lang="cs-CZ" sz="3600" dirty="0"/>
              <a:t>				</a:t>
            </a:r>
            <a:r>
              <a:rPr lang="cs-CZ" sz="3600" dirty="0" err="1"/>
              <a:t>pyruvate</a:t>
            </a:r>
            <a:r>
              <a:rPr lang="cs-CZ" sz="3600" dirty="0"/>
              <a:t>	        Acetyl </a:t>
            </a:r>
            <a:r>
              <a:rPr lang="cs-CZ" sz="3600" dirty="0" err="1"/>
              <a:t>CoA</a:t>
            </a:r>
            <a:r>
              <a:rPr lang="cs-CZ" sz="3600" dirty="0"/>
              <a:t>        </a:t>
            </a:r>
            <a:r>
              <a:rPr lang="cs-CZ" sz="3600" dirty="0" err="1"/>
              <a:t>citric</a:t>
            </a:r>
            <a:r>
              <a:rPr lang="cs-CZ" sz="3600" dirty="0"/>
              <a:t> acid</a:t>
            </a:r>
          </a:p>
          <a:p>
            <a:r>
              <a:rPr lang="cs-CZ" sz="3600" dirty="0"/>
              <a:t>				   c-c-c			c-c	            c-c-c-c</a:t>
            </a:r>
          </a:p>
          <a:p>
            <a:r>
              <a:rPr lang="cs-CZ" sz="3600" dirty="0"/>
              <a:t>		</a:t>
            </a:r>
          </a:p>
          <a:p>
            <a:r>
              <a:rPr lang="cs-CZ" sz="3600" dirty="0"/>
              <a:t>																   		</a:t>
            </a:r>
            <a:r>
              <a:rPr lang="cs-CZ" sz="3600" dirty="0" err="1"/>
              <a:t>Oxalacetate</a:t>
            </a:r>
            <a:endParaRPr lang="cs-CZ" sz="3600" dirty="0"/>
          </a:p>
          <a:p>
            <a:r>
              <a:rPr lang="cs-CZ" sz="3600" dirty="0"/>
              <a:t>					     	     c-c-c-c</a:t>
            </a:r>
            <a:r>
              <a:rPr lang="cs-CZ" sz="3600" baseline="-25000" dirty="0"/>
              <a:t>	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63F6F01-9B23-2440-B593-8FF0446B9968}"/>
              </a:ext>
            </a:extLst>
          </p:cNvPr>
          <p:cNvCxnSpPr/>
          <p:nvPr/>
        </p:nvCxnSpPr>
        <p:spPr>
          <a:xfrm>
            <a:off x="2164035" y="2123295"/>
            <a:ext cx="155749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7A40707-7B5C-B54B-8656-8EE8E2D1B3C3}"/>
              </a:ext>
            </a:extLst>
          </p:cNvPr>
          <p:cNvCxnSpPr>
            <a:cxnSpLocks/>
          </p:cNvCxnSpPr>
          <p:nvPr/>
        </p:nvCxnSpPr>
        <p:spPr>
          <a:xfrm>
            <a:off x="2164035" y="2123295"/>
            <a:ext cx="1699191" cy="10818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66D504-BBAD-DB4A-81E2-1ED27D009874}"/>
              </a:ext>
            </a:extLst>
          </p:cNvPr>
          <p:cNvCxnSpPr>
            <a:cxnSpLocks/>
          </p:cNvCxnSpPr>
          <p:nvPr/>
        </p:nvCxnSpPr>
        <p:spPr>
          <a:xfrm>
            <a:off x="8694478" y="3205187"/>
            <a:ext cx="64294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B54721A-CEF7-FE43-B23B-811D6B80931C}"/>
              </a:ext>
            </a:extLst>
          </p:cNvPr>
          <p:cNvCxnSpPr>
            <a:cxnSpLocks/>
          </p:cNvCxnSpPr>
          <p:nvPr/>
        </p:nvCxnSpPr>
        <p:spPr>
          <a:xfrm>
            <a:off x="5705062" y="3205187"/>
            <a:ext cx="779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>
            <a:extLst>
              <a:ext uri="{FF2B5EF4-FFF2-40B4-BE49-F238E27FC236}">
                <a16:creationId xmlns:a16="http://schemas.microsoft.com/office/drawing/2014/main" id="{8D1BA058-4ECF-494F-BB4C-C02AC44598F0}"/>
              </a:ext>
            </a:extLst>
          </p:cNvPr>
          <p:cNvSpPr/>
          <p:nvPr/>
        </p:nvSpPr>
        <p:spPr>
          <a:xfrm>
            <a:off x="5386484" y="3207026"/>
            <a:ext cx="3598490" cy="2266122"/>
          </a:xfrm>
          <a:custGeom>
            <a:avLst/>
            <a:gdLst>
              <a:gd name="connsiteX0" fmla="*/ 272194 w 3598490"/>
              <a:gd name="connsiteY0" fmla="*/ 2266122 h 2266122"/>
              <a:gd name="connsiteX1" fmla="*/ 99916 w 3598490"/>
              <a:gd name="connsiteY1" fmla="*/ 1457739 h 2266122"/>
              <a:gd name="connsiteX2" fmla="*/ 1623916 w 3598490"/>
              <a:gd name="connsiteY2" fmla="*/ 1298713 h 2266122"/>
              <a:gd name="connsiteX3" fmla="*/ 3108159 w 3598490"/>
              <a:gd name="connsiteY3" fmla="*/ 1033670 h 2266122"/>
              <a:gd name="connsiteX4" fmla="*/ 3227429 w 3598490"/>
              <a:gd name="connsiteY4" fmla="*/ 357809 h 2266122"/>
              <a:gd name="connsiteX5" fmla="*/ 3598490 w 3598490"/>
              <a:gd name="connsiteY5" fmla="*/ 0 h 2266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98490" h="2266122">
                <a:moveTo>
                  <a:pt x="272194" y="2266122"/>
                </a:moveTo>
                <a:cubicBezTo>
                  <a:pt x="73411" y="1942548"/>
                  <a:pt x="-125371" y="1618974"/>
                  <a:pt x="99916" y="1457739"/>
                </a:cubicBezTo>
                <a:cubicBezTo>
                  <a:pt x="325203" y="1296504"/>
                  <a:pt x="1122542" y="1369391"/>
                  <a:pt x="1623916" y="1298713"/>
                </a:cubicBezTo>
                <a:cubicBezTo>
                  <a:pt x="2125290" y="1228035"/>
                  <a:pt x="2840907" y="1190487"/>
                  <a:pt x="3108159" y="1033670"/>
                </a:cubicBezTo>
                <a:cubicBezTo>
                  <a:pt x="3375411" y="876853"/>
                  <a:pt x="3145707" y="530087"/>
                  <a:pt x="3227429" y="357809"/>
                </a:cubicBezTo>
                <a:cubicBezTo>
                  <a:pt x="3309151" y="185531"/>
                  <a:pt x="3453820" y="92765"/>
                  <a:pt x="3598490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2EA453-4C51-454A-A32A-18F8B255E0F0}"/>
              </a:ext>
            </a:extLst>
          </p:cNvPr>
          <p:cNvSpPr/>
          <p:nvPr/>
        </p:nvSpPr>
        <p:spPr>
          <a:xfrm>
            <a:off x="4837044" y="3485322"/>
            <a:ext cx="371061" cy="4903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A9DEBCB-4A6A-BB4A-9694-0A180C756E7A}"/>
              </a:ext>
            </a:extLst>
          </p:cNvPr>
          <p:cNvSpPr/>
          <p:nvPr/>
        </p:nvSpPr>
        <p:spPr>
          <a:xfrm>
            <a:off x="9420269" y="318052"/>
            <a:ext cx="2678965" cy="640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6653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C1A1E7-D39B-4742-939E-D1156DDE47C1}"/>
              </a:ext>
            </a:extLst>
          </p:cNvPr>
          <p:cNvSpPr txBox="1"/>
          <p:nvPr/>
        </p:nvSpPr>
        <p:spPr>
          <a:xfrm>
            <a:off x="200967" y="90435"/>
            <a:ext cx="1116371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/>
              <a:t>Outline</a:t>
            </a:r>
            <a:endParaRPr lang="cs-CZ" sz="3600" b="1" dirty="0"/>
          </a:p>
          <a:p>
            <a:endParaRPr lang="cs-CZ" sz="3600" b="1" dirty="0"/>
          </a:p>
          <a:p>
            <a:endParaRPr lang="cs-CZ" sz="3600" b="1" dirty="0"/>
          </a:p>
          <a:p>
            <a:r>
              <a:rPr lang="cs-CZ" sz="3600" dirty="0"/>
              <a:t>  </a:t>
            </a:r>
            <a:r>
              <a:rPr lang="cs-CZ" sz="3600" dirty="0" err="1"/>
              <a:t>Glucose</a:t>
            </a:r>
            <a:r>
              <a:rPr lang="cs-CZ" sz="3600" dirty="0"/>
              <a:t>			</a:t>
            </a:r>
            <a:r>
              <a:rPr lang="cs-CZ" sz="3600" dirty="0" err="1"/>
              <a:t>pyruvate</a:t>
            </a:r>
            <a:endParaRPr lang="cs-CZ" sz="3600" dirty="0"/>
          </a:p>
          <a:p>
            <a:r>
              <a:rPr lang="cs-CZ" sz="3600" dirty="0"/>
              <a:t>c-c-c-c-c-c		   c-c-c</a:t>
            </a:r>
          </a:p>
          <a:p>
            <a:r>
              <a:rPr lang="cs-CZ" sz="3600" dirty="0"/>
              <a:t>				</a:t>
            </a:r>
            <a:r>
              <a:rPr lang="cs-CZ" sz="3600" dirty="0" err="1"/>
              <a:t>pyruvate</a:t>
            </a:r>
            <a:r>
              <a:rPr lang="cs-CZ" sz="3600" dirty="0"/>
              <a:t>	        Acetyl </a:t>
            </a:r>
            <a:r>
              <a:rPr lang="cs-CZ" sz="3600" dirty="0" err="1"/>
              <a:t>CoA</a:t>
            </a:r>
            <a:r>
              <a:rPr lang="cs-CZ" sz="3600" dirty="0"/>
              <a:t>        </a:t>
            </a:r>
            <a:r>
              <a:rPr lang="cs-CZ" sz="3600" dirty="0" err="1"/>
              <a:t>citric</a:t>
            </a:r>
            <a:r>
              <a:rPr lang="cs-CZ" sz="3600" dirty="0"/>
              <a:t> acid</a:t>
            </a:r>
          </a:p>
          <a:p>
            <a:r>
              <a:rPr lang="cs-CZ" sz="3600" dirty="0"/>
              <a:t>				   c-c-c			c-c	            c-c-c-c</a:t>
            </a:r>
          </a:p>
          <a:p>
            <a:r>
              <a:rPr lang="cs-CZ" sz="3600" dirty="0"/>
              <a:t>		</a:t>
            </a:r>
          </a:p>
          <a:p>
            <a:r>
              <a:rPr lang="cs-CZ" sz="3600" dirty="0"/>
              <a:t>																   		</a:t>
            </a:r>
            <a:r>
              <a:rPr lang="cs-CZ" sz="3600" dirty="0" err="1"/>
              <a:t>Oxalacetate</a:t>
            </a:r>
            <a:endParaRPr lang="cs-CZ" sz="3600" dirty="0"/>
          </a:p>
          <a:p>
            <a:r>
              <a:rPr lang="cs-CZ" sz="3600" dirty="0"/>
              <a:t>					     	     c-c-c-c</a:t>
            </a:r>
            <a:r>
              <a:rPr lang="cs-CZ" sz="3600" baseline="-25000" dirty="0"/>
              <a:t>	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63F6F01-9B23-2440-B593-8FF0446B9968}"/>
              </a:ext>
            </a:extLst>
          </p:cNvPr>
          <p:cNvCxnSpPr/>
          <p:nvPr/>
        </p:nvCxnSpPr>
        <p:spPr>
          <a:xfrm>
            <a:off x="2164035" y="2123295"/>
            <a:ext cx="155749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7A40707-7B5C-B54B-8656-8EE8E2D1B3C3}"/>
              </a:ext>
            </a:extLst>
          </p:cNvPr>
          <p:cNvCxnSpPr>
            <a:cxnSpLocks/>
          </p:cNvCxnSpPr>
          <p:nvPr/>
        </p:nvCxnSpPr>
        <p:spPr>
          <a:xfrm>
            <a:off x="2164035" y="2123295"/>
            <a:ext cx="1699191" cy="10818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66D504-BBAD-DB4A-81E2-1ED27D009874}"/>
              </a:ext>
            </a:extLst>
          </p:cNvPr>
          <p:cNvCxnSpPr>
            <a:cxnSpLocks/>
          </p:cNvCxnSpPr>
          <p:nvPr/>
        </p:nvCxnSpPr>
        <p:spPr>
          <a:xfrm>
            <a:off x="8694478" y="3205187"/>
            <a:ext cx="64294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B54721A-CEF7-FE43-B23B-811D6B80931C}"/>
              </a:ext>
            </a:extLst>
          </p:cNvPr>
          <p:cNvCxnSpPr>
            <a:cxnSpLocks/>
          </p:cNvCxnSpPr>
          <p:nvPr/>
        </p:nvCxnSpPr>
        <p:spPr>
          <a:xfrm>
            <a:off x="5705062" y="3205187"/>
            <a:ext cx="779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>
            <a:extLst>
              <a:ext uri="{FF2B5EF4-FFF2-40B4-BE49-F238E27FC236}">
                <a16:creationId xmlns:a16="http://schemas.microsoft.com/office/drawing/2014/main" id="{8D1BA058-4ECF-494F-BB4C-C02AC44598F0}"/>
              </a:ext>
            </a:extLst>
          </p:cNvPr>
          <p:cNvSpPr/>
          <p:nvPr/>
        </p:nvSpPr>
        <p:spPr>
          <a:xfrm>
            <a:off x="5386484" y="3207026"/>
            <a:ext cx="3598490" cy="2266122"/>
          </a:xfrm>
          <a:custGeom>
            <a:avLst/>
            <a:gdLst>
              <a:gd name="connsiteX0" fmla="*/ 272194 w 3598490"/>
              <a:gd name="connsiteY0" fmla="*/ 2266122 h 2266122"/>
              <a:gd name="connsiteX1" fmla="*/ 99916 w 3598490"/>
              <a:gd name="connsiteY1" fmla="*/ 1457739 h 2266122"/>
              <a:gd name="connsiteX2" fmla="*/ 1623916 w 3598490"/>
              <a:gd name="connsiteY2" fmla="*/ 1298713 h 2266122"/>
              <a:gd name="connsiteX3" fmla="*/ 3108159 w 3598490"/>
              <a:gd name="connsiteY3" fmla="*/ 1033670 h 2266122"/>
              <a:gd name="connsiteX4" fmla="*/ 3227429 w 3598490"/>
              <a:gd name="connsiteY4" fmla="*/ 357809 h 2266122"/>
              <a:gd name="connsiteX5" fmla="*/ 3598490 w 3598490"/>
              <a:gd name="connsiteY5" fmla="*/ 0 h 2266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98490" h="2266122">
                <a:moveTo>
                  <a:pt x="272194" y="2266122"/>
                </a:moveTo>
                <a:cubicBezTo>
                  <a:pt x="73411" y="1942548"/>
                  <a:pt x="-125371" y="1618974"/>
                  <a:pt x="99916" y="1457739"/>
                </a:cubicBezTo>
                <a:cubicBezTo>
                  <a:pt x="325203" y="1296504"/>
                  <a:pt x="1122542" y="1369391"/>
                  <a:pt x="1623916" y="1298713"/>
                </a:cubicBezTo>
                <a:cubicBezTo>
                  <a:pt x="2125290" y="1228035"/>
                  <a:pt x="2840907" y="1190487"/>
                  <a:pt x="3108159" y="1033670"/>
                </a:cubicBezTo>
                <a:cubicBezTo>
                  <a:pt x="3375411" y="876853"/>
                  <a:pt x="3145707" y="530087"/>
                  <a:pt x="3227429" y="357809"/>
                </a:cubicBezTo>
                <a:cubicBezTo>
                  <a:pt x="3309151" y="185531"/>
                  <a:pt x="3453820" y="92765"/>
                  <a:pt x="3598490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2EA453-4C51-454A-A32A-18F8B255E0F0}"/>
              </a:ext>
            </a:extLst>
          </p:cNvPr>
          <p:cNvSpPr/>
          <p:nvPr/>
        </p:nvSpPr>
        <p:spPr>
          <a:xfrm>
            <a:off x="4837044" y="3485322"/>
            <a:ext cx="371061" cy="4903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4342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C1A1E7-D39B-4742-939E-D1156DDE47C1}"/>
              </a:ext>
            </a:extLst>
          </p:cNvPr>
          <p:cNvSpPr txBox="1"/>
          <p:nvPr/>
        </p:nvSpPr>
        <p:spPr>
          <a:xfrm>
            <a:off x="200967" y="90435"/>
            <a:ext cx="1116371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/>
              <a:t>Outline</a:t>
            </a:r>
            <a:endParaRPr lang="cs-CZ" sz="3600" b="1" dirty="0"/>
          </a:p>
          <a:p>
            <a:endParaRPr lang="cs-CZ" sz="3600" b="1" dirty="0"/>
          </a:p>
          <a:p>
            <a:endParaRPr lang="cs-CZ" sz="3600" b="1" dirty="0"/>
          </a:p>
          <a:p>
            <a:r>
              <a:rPr lang="cs-CZ" sz="3600" dirty="0"/>
              <a:t>  </a:t>
            </a:r>
            <a:r>
              <a:rPr lang="cs-CZ" sz="3600" dirty="0" err="1"/>
              <a:t>Glucose</a:t>
            </a:r>
            <a:r>
              <a:rPr lang="cs-CZ" sz="3600" dirty="0"/>
              <a:t>			</a:t>
            </a:r>
            <a:r>
              <a:rPr lang="cs-CZ" sz="3600" dirty="0" err="1"/>
              <a:t>pyruvate</a:t>
            </a:r>
            <a:endParaRPr lang="cs-CZ" sz="3600" dirty="0"/>
          </a:p>
          <a:p>
            <a:r>
              <a:rPr lang="cs-CZ" sz="3600" dirty="0"/>
              <a:t>c-c-c-c-c-c		   c-c-c</a:t>
            </a:r>
          </a:p>
          <a:p>
            <a:r>
              <a:rPr lang="cs-CZ" sz="3600" dirty="0"/>
              <a:t>				</a:t>
            </a:r>
            <a:r>
              <a:rPr lang="cs-CZ" sz="3600" dirty="0" err="1"/>
              <a:t>pyruvate</a:t>
            </a:r>
            <a:r>
              <a:rPr lang="cs-CZ" sz="3600" dirty="0"/>
              <a:t>	        Acetyl </a:t>
            </a:r>
            <a:r>
              <a:rPr lang="cs-CZ" sz="3600" dirty="0" err="1"/>
              <a:t>CoA</a:t>
            </a:r>
            <a:r>
              <a:rPr lang="cs-CZ" sz="3600" dirty="0"/>
              <a:t>        </a:t>
            </a:r>
            <a:r>
              <a:rPr lang="cs-CZ" sz="3600" dirty="0" err="1"/>
              <a:t>citric</a:t>
            </a:r>
            <a:r>
              <a:rPr lang="cs-CZ" sz="3600" dirty="0"/>
              <a:t> acid</a:t>
            </a:r>
          </a:p>
          <a:p>
            <a:r>
              <a:rPr lang="cs-CZ" sz="3600" dirty="0"/>
              <a:t>				   c-c-c			c-c	        c-c-c-c-c-c</a:t>
            </a:r>
          </a:p>
          <a:p>
            <a:r>
              <a:rPr lang="cs-CZ" sz="3600" dirty="0"/>
              <a:t>		</a:t>
            </a:r>
          </a:p>
          <a:p>
            <a:r>
              <a:rPr lang="cs-CZ" sz="3600" dirty="0"/>
              <a:t>									CO</a:t>
            </a:r>
            <a:r>
              <a:rPr lang="cs-CZ" sz="3600" baseline="-25000" dirty="0"/>
              <a:t>2		</a:t>
            </a:r>
            <a:r>
              <a:rPr lang="cs-CZ" sz="3600" dirty="0"/>
              <a:t> CO</a:t>
            </a:r>
            <a:r>
              <a:rPr lang="cs-CZ" sz="3600" baseline="-25000" dirty="0"/>
              <a:t>2</a:t>
            </a:r>
          </a:p>
          <a:p>
            <a:r>
              <a:rPr lang="cs-CZ" sz="3600" dirty="0"/>
              <a:t>				   		</a:t>
            </a:r>
            <a:r>
              <a:rPr lang="cs-CZ" sz="3600" dirty="0" err="1"/>
              <a:t>Oxalacetate</a:t>
            </a:r>
            <a:endParaRPr lang="cs-CZ" sz="3600" dirty="0"/>
          </a:p>
          <a:p>
            <a:r>
              <a:rPr lang="cs-CZ" sz="3600" dirty="0"/>
              <a:t>					     	     c-c-c-c</a:t>
            </a:r>
            <a:r>
              <a:rPr lang="cs-CZ" sz="3600" baseline="-25000" dirty="0"/>
              <a:t>	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63F6F01-9B23-2440-B593-8FF0446B9968}"/>
              </a:ext>
            </a:extLst>
          </p:cNvPr>
          <p:cNvCxnSpPr/>
          <p:nvPr/>
        </p:nvCxnSpPr>
        <p:spPr>
          <a:xfrm>
            <a:off x="2164035" y="2123295"/>
            <a:ext cx="155749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7A40707-7B5C-B54B-8656-8EE8E2D1B3C3}"/>
              </a:ext>
            </a:extLst>
          </p:cNvPr>
          <p:cNvCxnSpPr>
            <a:cxnSpLocks/>
          </p:cNvCxnSpPr>
          <p:nvPr/>
        </p:nvCxnSpPr>
        <p:spPr>
          <a:xfrm>
            <a:off x="2164035" y="2123295"/>
            <a:ext cx="1699191" cy="10818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66D504-BBAD-DB4A-81E2-1ED27D009874}"/>
              </a:ext>
            </a:extLst>
          </p:cNvPr>
          <p:cNvCxnSpPr>
            <a:cxnSpLocks/>
          </p:cNvCxnSpPr>
          <p:nvPr/>
        </p:nvCxnSpPr>
        <p:spPr>
          <a:xfrm>
            <a:off x="8694478" y="3205187"/>
            <a:ext cx="64294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9C760D-952D-8447-BF04-138A19395A93}"/>
              </a:ext>
            </a:extLst>
          </p:cNvPr>
          <p:cNvGrpSpPr/>
          <p:nvPr/>
        </p:nvGrpSpPr>
        <p:grpSpPr>
          <a:xfrm>
            <a:off x="8322364" y="3458818"/>
            <a:ext cx="3596465" cy="2246289"/>
            <a:chOff x="6745357" y="3829878"/>
            <a:chExt cx="4497614" cy="2246289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C93BDCE-AF5E-7548-B85A-5B48A9BB46EC}"/>
                </a:ext>
              </a:extLst>
            </p:cNvPr>
            <p:cNvSpPr/>
            <p:nvPr/>
          </p:nvSpPr>
          <p:spPr>
            <a:xfrm>
              <a:off x="6745357" y="3829878"/>
              <a:ext cx="4497614" cy="2246289"/>
            </a:xfrm>
            <a:custGeom>
              <a:avLst/>
              <a:gdLst>
                <a:gd name="connsiteX0" fmla="*/ 3657600 w 4497614"/>
                <a:gd name="connsiteY0" fmla="*/ 0 h 2246289"/>
                <a:gd name="connsiteX1" fmla="*/ 4439478 w 4497614"/>
                <a:gd name="connsiteY1" fmla="*/ 715618 h 2246289"/>
                <a:gd name="connsiteX2" fmla="*/ 4320208 w 4497614"/>
                <a:gd name="connsiteY2" fmla="*/ 1842052 h 2246289"/>
                <a:gd name="connsiteX3" fmla="*/ 3366052 w 4497614"/>
                <a:gd name="connsiteY3" fmla="*/ 2133600 h 2246289"/>
                <a:gd name="connsiteX4" fmla="*/ 1152939 w 4497614"/>
                <a:gd name="connsiteY4" fmla="*/ 2239618 h 2246289"/>
                <a:gd name="connsiteX5" fmla="*/ 0 w 4497614"/>
                <a:gd name="connsiteY5" fmla="*/ 2226365 h 2246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7614" h="2246289">
                  <a:moveTo>
                    <a:pt x="3657600" y="0"/>
                  </a:moveTo>
                  <a:cubicBezTo>
                    <a:pt x="3993321" y="204304"/>
                    <a:pt x="4329043" y="408609"/>
                    <a:pt x="4439478" y="715618"/>
                  </a:cubicBezTo>
                  <a:cubicBezTo>
                    <a:pt x="4549913" y="1022627"/>
                    <a:pt x="4499112" y="1605722"/>
                    <a:pt x="4320208" y="1842052"/>
                  </a:cubicBezTo>
                  <a:cubicBezTo>
                    <a:pt x="4141304" y="2078382"/>
                    <a:pt x="3893930" y="2067339"/>
                    <a:pt x="3366052" y="2133600"/>
                  </a:cubicBezTo>
                  <a:cubicBezTo>
                    <a:pt x="2838174" y="2199861"/>
                    <a:pt x="1713948" y="2224157"/>
                    <a:pt x="1152939" y="2239618"/>
                  </a:cubicBezTo>
                  <a:cubicBezTo>
                    <a:pt x="591930" y="2255079"/>
                    <a:pt x="295965" y="2240722"/>
                    <a:pt x="0" y="2226365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1DBC59E0-9D2D-F84C-A071-C46C77B57C9D}"/>
                </a:ext>
              </a:extLst>
            </p:cNvPr>
            <p:cNvSpPr/>
            <p:nvPr/>
          </p:nvSpPr>
          <p:spPr>
            <a:xfrm rot="10620043">
              <a:off x="9935069" y="4832654"/>
              <a:ext cx="1113183" cy="1099931"/>
            </a:xfrm>
            <a:prstGeom prst="arc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7E7027B7-C82D-EC47-B1EC-780213EB996A}"/>
                </a:ext>
              </a:extLst>
            </p:cNvPr>
            <p:cNvSpPr/>
            <p:nvPr/>
          </p:nvSpPr>
          <p:spPr>
            <a:xfrm rot="10620043">
              <a:off x="7967121" y="4971080"/>
              <a:ext cx="1113183" cy="1099931"/>
            </a:xfrm>
            <a:prstGeom prst="arc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B54721A-CEF7-FE43-B23B-811D6B80931C}"/>
              </a:ext>
            </a:extLst>
          </p:cNvPr>
          <p:cNvCxnSpPr>
            <a:cxnSpLocks/>
          </p:cNvCxnSpPr>
          <p:nvPr/>
        </p:nvCxnSpPr>
        <p:spPr>
          <a:xfrm>
            <a:off x="5705062" y="3205187"/>
            <a:ext cx="779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>
            <a:extLst>
              <a:ext uri="{FF2B5EF4-FFF2-40B4-BE49-F238E27FC236}">
                <a16:creationId xmlns:a16="http://schemas.microsoft.com/office/drawing/2014/main" id="{8D1BA058-4ECF-494F-BB4C-C02AC44598F0}"/>
              </a:ext>
            </a:extLst>
          </p:cNvPr>
          <p:cNvSpPr/>
          <p:nvPr/>
        </p:nvSpPr>
        <p:spPr>
          <a:xfrm>
            <a:off x="5386484" y="3207026"/>
            <a:ext cx="3598490" cy="2266122"/>
          </a:xfrm>
          <a:custGeom>
            <a:avLst/>
            <a:gdLst>
              <a:gd name="connsiteX0" fmla="*/ 272194 w 3598490"/>
              <a:gd name="connsiteY0" fmla="*/ 2266122 h 2266122"/>
              <a:gd name="connsiteX1" fmla="*/ 99916 w 3598490"/>
              <a:gd name="connsiteY1" fmla="*/ 1457739 h 2266122"/>
              <a:gd name="connsiteX2" fmla="*/ 1623916 w 3598490"/>
              <a:gd name="connsiteY2" fmla="*/ 1298713 h 2266122"/>
              <a:gd name="connsiteX3" fmla="*/ 3108159 w 3598490"/>
              <a:gd name="connsiteY3" fmla="*/ 1033670 h 2266122"/>
              <a:gd name="connsiteX4" fmla="*/ 3227429 w 3598490"/>
              <a:gd name="connsiteY4" fmla="*/ 357809 h 2266122"/>
              <a:gd name="connsiteX5" fmla="*/ 3598490 w 3598490"/>
              <a:gd name="connsiteY5" fmla="*/ 0 h 2266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98490" h="2266122">
                <a:moveTo>
                  <a:pt x="272194" y="2266122"/>
                </a:moveTo>
                <a:cubicBezTo>
                  <a:pt x="73411" y="1942548"/>
                  <a:pt x="-125371" y="1618974"/>
                  <a:pt x="99916" y="1457739"/>
                </a:cubicBezTo>
                <a:cubicBezTo>
                  <a:pt x="325203" y="1296504"/>
                  <a:pt x="1122542" y="1369391"/>
                  <a:pt x="1623916" y="1298713"/>
                </a:cubicBezTo>
                <a:cubicBezTo>
                  <a:pt x="2125290" y="1228035"/>
                  <a:pt x="2840907" y="1190487"/>
                  <a:pt x="3108159" y="1033670"/>
                </a:cubicBezTo>
                <a:cubicBezTo>
                  <a:pt x="3375411" y="876853"/>
                  <a:pt x="3145707" y="530087"/>
                  <a:pt x="3227429" y="357809"/>
                </a:cubicBezTo>
                <a:cubicBezTo>
                  <a:pt x="3309151" y="185531"/>
                  <a:pt x="3453820" y="92765"/>
                  <a:pt x="3598490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2EA453-4C51-454A-A32A-18F8B255E0F0}"/>
              </a:ext>
            </a:extLst>
          </p:cNvPr>
          <p:cNvSpPr/>
          <p:nvPr/>
        </p:nvSpPr>
        <p:spPr>
          <a:xfrm>
            <a:off x="4837044" y="3485322"/>
            <a:ext cx="371061" cy="4903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5630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F2E2542-254C-1044-BF3A-ECA95DF1900A}"/>
              </a:ext>
            </a:extLst>
          </p:cNvPr>
          <p:cNvSpPr/>
          <p:nvPr/>
        </p:nvSpPr>
        <p:spPr>
          <a:xfrm>
            <a:off x="649356" y="2133601"/>
            <a:ext cx="4041914" cy="649356"/>
          </a:xfrm>
          <a:prstGeom prst="rect">
            <a:avLst/>
          </a:prstGeom>
          <a:solidFill>
            <a:srgbClr val="F7C6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C782EF-28F7-DD4D-9312-0724D4FE6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147" y="0"/>
            <a:ext cx="5684532" cy="68111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C71025-E3CA-3842-96C6-991896376A4B}"/>
              </a:ext>
            </a:extLst>
          </p:cNvPr>
          <p:cNvSpPr txBox="1"/>
          <p:nvPr/>
        </p:nvSpPr>
        <p:spPr>
          <a:xfrm>
            <a:off x="649356" y="2133601"/>
            <a:ext cx="52750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err="1"/>
              <a:t>Reactants</a:t>
            </a:r>
            <a:r>
              <a:rPr lang="cs-CZ" sz="3600" dirty="0"/>
              <a:t> / </a:t>
            </a:r>
            <a:r>
              <a:rPr lang="cs-CZ" sz="3600" dirty="0" err="1"/>
              <a:t>products</a:t>
            </a:r>
            <a:endParaRPr lang="cs-CZ" sz="3600" dirty="0"/>
          </a:p>
          <a:p>
            <a:r>
              <a:rPr lang="cs-CZ" sz="3600" dirty="0" err="1">
                <a:solidFill>
                  <a:srgbClr val="FF0000"/>
                </a:solidFill>
              </a:rPr>
              <a:t>Compounds</a:t>
            </a:r>
            <a:r>
              <a:rPr lang="cs-CZ" sz="3600" dirty="0">
                <a:solidFill>
                  <a:srgbClr val="FF0000"/>
                </a:solidFill>
              </a:rPr>
              <a:t> </a:t>
            </a:r>
            <a:r>
              <a:rPr lang="cs-CZ" sz="3600" dirty="0" err="1">
                <a:solidFill>
                  <a:srgbClr val="FF0000"/>
                </a:solidFill>
              </a:rPr>
              <a:t>of</a:t>
            </a:r>
            <a:r>
              <a:rPr lang="cs-CZ" sz="3600" dirty="0">
                <a:solidFill>
                  <a:srgbClr val="FF0000"/>
                </a:solidFill>
              </a:rPr>
              <a:t> </a:t>
            </a:r>
            <a:r>
              <a:rPr lang="cs-CZ" sz="3600" dirty="0" err="1">
                <a:solidFill>
                  <a:srgbClr val="FF0000"/>
                </a:solidFill>
              </a:rPr>
              <a:t>the</a:t>
            </a:r>
            <a:r>
              <a:rPr lang="cs-CZ" sz="3600" dirty="0">
                <a:solidFill>
                  <a:srgbClr val="FF0000"/>
                </a:solidFill>
              </a:rPr>
              <a:t> </a:t>
            </a:r>
            <a:r>
              <a:rPr lang="cs-CZ" sz="3600" dirty="0" err="1">
                <a:solidFill>
                  <a:srgbClr val="FF0000"/>
                </a:solidFill>
              </a:rPr>
              <a:t>cycle</a:t>
            </a:r>
            <a:endParaRPr lang="cs-CZ" sz="3600" dirty="0">
              <a:solidFill>
                <a:srgbClr val="FF0000"/>
              </a:solidFill>
            </a:endParaRPr>
          </a:p>
          <a:p>
            <a:r>
              <a:rPr lang="cs-CZ" sz="3600" dirty="0" err="1">
                <a:solidFill>
                  <a:srgbClr val="4A648A"/>
                </a:solidFill>
              </a:rPr>
              <a:t>Enzymes</a:t>
            </a:r>
            <a:endParaRPr lang="cs-CZ" sz="3600" dirty="0">
              <a:solidFill>
                <a:srgbClr val="4A648A"/>
              </a:solidFill>
            </a:endParaRPr>
          </a:p>
          <a:p>
            <a:r>
              <a:rPr lang="cs-CZ" sz="3600" dirty="0"/>
              <a:t>[</a:t>
            </a:r>
            <a:r>
              <a:rPr lang="cs-CZ" sz="3600" dirty="0" err="1"/>
              <a:t>intermediates</a:t>
            </a:r>
            <a:r>
              <a:rPr lang="cs-CZ" sz="3600" dirty="0"/>
              <a:t>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F7B07C-6E74-6D46-AAB2-8F840B3F0D5B}"/>
              </a:ext>
            </a:extLst>
          </p:cNvPr>
          <p:cNvSpPr txBox="1"/>
          <p:nvPr/>
        </p:nvSpPr>
        <p:spPr>
          <a:xfrm>
            <a:off x="795130" y="251791"/>
            <a:ext cx="5883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/>
              <a:t>Krebs </a:t>
            </a:r>
            <a:r>
              <a:rPr lang="cs-CZ" sz="4400" b="1" dirty="0" err="1"/>
              <a:t>cycle</a:t>
            </a:r>
            <a:endParaRPr lang="cs-CZ" sz="4400" b="1" dirty="0"/>
          </a:p>
        </p:txBody>
      </p:sp>
    </p:spTree>
    <p:extLst>
      <p:ext uri="{BB962C8B-B14F-4D97-AF65-F5344CB8AC3E}">
        <p14:creationId xmlns:p14="http://schemas.microsoft.com/office/powerpoint/2010/main" val="2379836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A57E85-C66D-C249-A665-EEE5F7DD4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310" y="0"/>
            <a:ext cx="61033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04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ADBBE6-A75B-A448-A797-A3ABE8D14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87" y="0"/>
            <a:ext cx="11383625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74B02AF-EB32-064B-BBB8-434BBCAAA2CC}"/>
              </a:ext>
            </a:extLst>
          </p:cNvPr>
          <p:cNvSpPr/>
          <p:nvPr/>
        </p:nvSpPr>
        <p:spPr>
          <a:xfrm>
            <a:off x="4346713" y="2133599"/>
            <a:ext cx="3246783" cy="5168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B80E3F-C738-4F47-8077-727F5D1B21E1}"/>
              </a:ext>
            </a:extLst>
          </p:cNvPr>
          <p:cNvSpPr/>
          <p:nvPr/>
        </p:nvSpPr>
        <p:spPr>
          <a:xfrm>
            <a:off x="3120888" y="4154556"/>
            <a:ext cx="1649896" cy="4969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47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7BFAA9-D2C3-9447-AE02-5FDD8CAD9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024" y="0"/>
            <a:ext cx="10491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673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6BCA19-3316-1648-8203-511130846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40" y="0"/>
            <a:ext cx="576072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925E1A1-0C6D-0C4A-AD07-61E914700AB2}"/>
              </a:ext>
            </a:extLst>
          </p:cNvPr>
          <p:cNvSpPr/>
          <p:nvPr/>
        </p:nvSpPr>
        <p:spPr>
          <a:xfrm>
            <a:off x="4704523" y="6414052"/>
            <a:ext cx="1205947" cy="3313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1264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8A6A93-A062-BD44-97AC-57D0D607B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0962" y="0"/>
            <a:ext cx="6090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10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FEE2EB-B19E-5D44-9CBE-A5F41EA67A0C}"/>
              </a:ext>
            </a:extLst>
          </p:cNvPr>
          <p:cNvSpPr txBox="1"/>
          <p:nvPr/>
        </p:nvSpPr>
        <p:spPr>
          <a:xfrm>
            <a:off x="344557" y="251791"/>
            <a:ext cx="11396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err="1"/>
              <a:t>Players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the</a:t>
            </a:r>
            <a:r>
              <a:rPr lang="cs-CZ" sz="3600" dirty="0"/>
              <a:t> game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89B1B64-4108-DE4C-928A-A3F5B6287B03}"/>
              </a:ext>
            </a:extLst>
          </p:cNvPr>
          <p:cNvGrpSpPr/>
          <p:nvPr/>
        </p:nvGrpSpPr>
        <p:grpSpPr>
          <a:xfrm>
            <a:off x="4680875" y="-265044"/>
            <a:ext cx="7511125" cy="7123044"/>
            <a:chOff x="4680875" y="-265044"/>
            <a:chExt cx="7511125" cy="712304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23F6847-1056-124A-9C28-B75561739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80875" y="0"/>
              <a:ext cx="6116789" cy="68580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A4EE16C-E63B-7948-93C8-9715C9211107}"/>
                </a:ext>
              </a:extLst>
            </p:cNvPr>
            <p:cNvSpPr/>
            <p:nvPr/>
          </p:nvSpPr>
          <p:spPr>
            <a:xfrm>
              <a:off x="9513035" y="-265044"/>
              <a:ext cx="2678965" cy="27166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998811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B5C4FF7-ADDA-4047-86CE-F6850DD2AC5B}"/>
              </a:ext>
            </a:extLst>
          </p:cNvPr>
          <p:cNvSpPr txBox="1"/>
          <p:nvPr/>
        </p:nvSpPr>
        <p:spPr>
          <a:xfrm>
            <a:off x="1446962" y="2110155"/>
            <a:ext cx="94655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Krebsův cyklus, </a:t>
            </a:r>
            <a:r>
              <a:rPr lang="cs-CZ" sz="3200" dirty="0">
                <a:latin typeface="Symbol" pitchFamily="2" charset="2"/>
              </a:rPr>
              <a:t>b</a:t>
            </a:r>
            <a:r>
              <a:rPr lang="cs-CZ" sz="3200" dirty="0"/>
              <a:t>-oxidace lipidů</a:t>
            </a:r>
          </a:p>
          <a:p>
            <a:pPr algn="ctr"/>
            <a:endParaRPr lang="cs-CZ" sz="3200" dirty="0"/>
          </a:p>
          <a:p>
            <a:pPr algn="ctr"/>
            <a:endParaRPr lang="cs-CZ" sz="3200" dirty="0"/>
          </a:p>
          <a:p>
            <a:pPr algn="ctr"/>
            <a:endParaRPr lang="cs-CZ" sz="3200" dirty="0"/>
          </a:p>
          <a:p>
            <a:pPr algn="ctr"/>
            <a:r>
              <a:rPr lang="cs-CZ" sz="3200" dirty="0"/>
              <a:t>Karel Kubíček</a:t>
            </a:r>
          </a:p>
        </p:txBody>
      </p:sp>
    </p:spTree>
    <p:extLst>
      <p:ext uri="{BB962C8B-B14F-4D97-AF65-F5344CB8AC3E}">
        <p14:creationId xmlns:p14="http://schemas.microsoft.com/office/powerpoint/2010/main" val="3607973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473" y="484510"/>
            <a:ext cx="5732842" cy="292160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3300487" y="484511"/>
            <a:ext cx="955474" cy="532129"/>
          </a:xfrm>
          <a:prstGeom prst="ellipse">
            <a:avLst/>
          </a:prstGeom>
          <a:noFill/>
          <a:ln w="3810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946233" y="1815765"/>
            <a:ext cx="955474" cy="532129"/>
          </a:xfrm>
          <a:prstGeom prst="ellipse">
            <a:avLst/>
          </a:prstGeom>
          <a:noFill/>
          <a:ln w="3810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901707" y="484511"/>
            <a:ext cx="745020" cy="532129"/>
          </a:xfrm>
          <a:prstGeom prst="ellipse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9FB4EBF-E739-F448-B5E8-890D83F33E92}"/>
              </a:ext>
            </a:extLst>
          </p:cNvPr>
          <p:cNvGrpSpPr/>
          <p:nvPr/>
        </p:nvGrpSpPr>
        <p:grpSpPr>
          <a:xfrm>
            <a:off x="4368174" y="3777368"/>
            <a:ext cx="3156118" cy="2561355"/>
            <a:chOff x="3190253" y="3964594"/>
            <a:chExt cx="3156118" cy="2561355"/>
          </a:xfrm>
        </p:grpSpPr>
        <p:pic>
          <p:nvPicPr>
            <p:cNvPr id="23" name="Picture 22" descr="purin_pyrimidin.png">
              <a:extLst>
                <a:ext uri="{FF2B5EF4-FFF2-40B4-BE49-F238E27FC236}">
                  <a16:creationId xmlns:a16="http://schemas.microsoft.com/office/drawing/2014/main" id="{4908C5CC-4D55-D64F-8E84-88E95D6A9E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1838"/>
            <a:stretch/>
          </p:blipFill>
          <p:spPr>
            <a:xfrm>
              <a:off x="3190253" y="3964594"/>
              <a:ext cx="3156118" cy="2376689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10054EC-8FFF-F74C-97E7-F3D57DA5179E}"/>
                </a:ext>
              </a:extLst>
            </p:cNvPr>
            <p:cNvSpPr txBox="1"/>
            <p:nvPr/>
          </p:nvSpPr>
          <p:spPr>
            <a:xfrm>
              <a:off x="3190253" y="6156617"/>
              <a:ext cx="30135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	</a:t>
              </a:r>
              <a:r>
                <a:rPr lang="en-US" b="1" dirty="0"/>
                <a:t>Purine (</a:t>
              </a:r>
              <a:r>
                <a:rPr lang="en-US" b="1" dirty="0">
                  <a:solidFill>
                    <a:srgbClr val="800000"/>
                  </a:solidFill>
                </a:rPr>
                <a:t>R</a:t>
              </a:r>
              <a:r>
                <a:rPr lang="en-US" b="1" dirty="0"/>
                <a:t>)	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5595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86A051-E6DE-0B43-8663-ABED83E6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2680" y="1892302"/>
            <a:ext cx="2070100" cy="1485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FA2171-25B8-9A47-9A05-B3CE3E80A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37" y="1287238"/>
            <a:ext cx="1866900" cy="3200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9A91F5-E95E-2D4E-90A0-06823AF60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908" y="1892302"/>
            <a:ext cx="1993900" cy="2159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51B146B-33CD-9D44-9C78-1BF1B0A8F45E}"/>
              </a:ext>
            </a:extLst>
          </p:cNvPr>
          <p:cNvSpPr txBox="1"/>
          <p:nvPr/>
        </p:nvSpPr>
        <p:spPr>
          <a:xfrm>
            <a:off x="457200" y="5268689"/>
            <a:ext cx="10940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	     </a:t>
            </a:r>
            <a:r>
              <a:rPr lang="cs-CZ" sz="3600" dirty="0" err="1"/>
              <a:t>glucose</a:t>
            </a:r>
            <a:r>
              <a:rPr lang="cs-CZ" sz="3600" dirty="0"/>
              <a:t>						      </a:t>
            </a:r>
            <a:r>
              <a:rPr lang="cs-CZ" sz="3600" dirty="0" err="1"/>
              <a:t>pyruvate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998613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3757CD-1879-A64D-9748-CEBA7CCDB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20" y="359227"/>
            <a:ext cx="6302001" cy="28420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A9E3FA-5B15-5248-950B-FFDB78B07274}"/>
              </a:ext>
            </a:extLst>
          </p:cNvPr>
          <p:cNvSpPr txBox="1"/>
          <p:nvPr/>
        </p:nvSpPr>
        <p:spPr>
          <a:xfrm>
            <a:off x="840920" y="517529"/>
            <a:ext cx="1083945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rgbClr val="FF0000"/>
                </a:solidFill>
              </a:rPr>
              <a:t>   </a:t>
            </a:r>
          </a:p>
          <a:p>
            <a:r>
              <a:rPr lang="cs-CZ" sz="3600" dirty="0">
                <a:solidFill>
                  <a:srgbClr val="FF0000"/>
                </a:solidFill>
              </a:rPr>
              <a:t>   A</a:t>
            </a:r>
          </a:p>
          <a:p>
            <a:endParaRPr lang="cs-CZ" sz="3600" dirty="0">
              <a:solidFill>
                <a:srgbClr val="FF0000"/>
              </a:solidFill>
            </a:endParaRPr>
          </a:p>
          <a:p>
            <a:endParaRPr lang="cs-CZ" sz="3600" dirty="0">
              <a:solidFill>
                <a:srgbClr val="FF0000"/>
              </a:solidFill>
            </a:endParaRPr>
          </a:p>
          <a:p>
            <a:r>
              <a:rPr lang="cs-CZ" sz="3600" dirty="0">
                <a:solidFill>
                  <a:srgbClr val="FF0000"/>
                </a:solidFill>
              </a:rPr>
              <a:t>   T	   D       M</a:t>
            </a:r>
          </a:p>
          <a:p>
            <a:endParaRPr lang="cs-CZ" sz="3600" dirty="0">
              <a:solidFill>
                <a:srgbClr val="FF0000"/>
              </a:solidFill>
            </a:endParaRPr>
          </a:p>
          <a:p>
            <a:r>
              <a:rPr lang="cs-CZ" sz="3600" dirty="0">
                <a:solidFill>
                  <a:srgbClr val="FF0000"/>
                </a:solidFill>
              </a:rPr>
              <a:t>   P</a:t>
            </a:r>
            <a:endParaRPr lang="cs-CZ" sz="3600" dirty="0"/>
          </a:p>
          <a:p>
            <a:endParaRPr lang="cs-CZ" sz="3600" dirty="0"/>
          </a:p>
          <a:p>
            <a:r>
              <a:rPr lang="cs-CZ" sz="3600" dirty="0"/>
              <a:t>	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6E56CF6-C41B-7949-A064-2104CBCFDF91}"/>
              </a:ext>
            </a:extLst>
          </p:cNvPr>
          <p:cNvSpPr/>
          <p:nvPr/>
        </p:nvSpPr>
        <p:spPr>
          <a:xfrm>
            <a:off x="751116" y="1055914"/>
            <a:ext cx="1186542" cy="33745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52684F-7F52-8846-BE76-70C36DC59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6" y="5049544"/>
            <a:ext cx="11277600" cy="124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80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DC9258-1B47-D040-81AB-3410EBFA507D}"/>
              </a:ext>
            </a:extLst>
          </p:cNvPr>
          <p:cNvSpPr txBox="1"/>
          <p:nvPr/>
        </p:nvSpPr>
        <p:spPr>
          <a:xfrm>
            <a:off x="3936546" y="359230"/>
            <a:ext cx="7489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3600" dirty="0"/>
              <a:t>flavin adenine </a:t>
            </a:r>
            <a:r>
              <a:rPr lang="cs-CZ" sz="3600" dirty="0" err="1"/>
              <a:t>dinucleotide</a:t>
            </a:r>
            <a:r>
              <a:rPr lang="cs-CZ" sz="3600" dirty="0"/>
              <a:t> (FAD)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1D3092-85B1-524B-AFCB-24D92C6C3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3" y="152401"/>
            <a:ext cx="3526367" cy="6477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9C1AB81-78E0-9845-A2D4-CA495387EBB1}"/>
              </a:ext>
            </a:extLst>
          </p:cNvPr>
          <p:cNvGrpSpPr/>
          <p:nvPr/>
        </p:nvGrpSpPr>
        <p:grpSpPr>
          <a:xfrm>
            <a:off x="4365171" y="3390901"/>
            <a:ext cx="7644479" cy="2229109"/>
            <a:chOff x="272143" y="4158345"/>
            <a:chExt cx="7644479" cy="222910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82E5EB5-6C18-6D4F-B8AC-633329B7E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143" y="4278085"/>
              <a:ext cx="7644479" cy="2000515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ED34CB5-B01C-A446-9BB4-5049667D8B94}"/>
                </a:ext>
              </a:extLst>
            </p:cNvPr>
            <p:cNvSpPr/>
            <p:nvPr/>
          </p:nvSpPr>
          <p:spPr>
            <a:xfrm>
              <a:off x="6030688" y="4158345"/>
              <a:ext cx="435427" cy="43542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8F9F07F-CE77-754B-9D94-7BB8604C13D4}"/>
                </a:ext>
              </a:extLst>
            </p:cNvPr>
            <p:cNvSpPr/>
            <p:nvPr/>
          </p:nvSpPr>
          <p:spPr>
            <a:xfrm>
              <a:off x="6811737" y="5952026"/>
              <a:ext cx="435427" cy="43542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3727610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16B822-B851-7A47-98B1-643EF8038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9" y="809449"/>
            <a:ext cx="4018869" cy="58456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88DE26-1C38-3D44-AC6F-49C7FD2F2F68}"/>
              </a:ext>
            </a:extLst>
          </p:cNvPr>
          <p:cNvSpPr txBox="1"/>
          <p:nvPr/>
        </p:nvSpPr>
        <p:spPr>
          <a:xfrm>
            <a:off x="1687287" y="315686"/>
            <a:ext cx="10069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3600" dirty="0" err="1"/>
              <a:t>Nicotinamide</a:t>
            </a:r>
            <a:r>
              <a:rPr lang="cs-CZ" sz="3600" dirty="0"/>
              <a:t> adenine </a:t>
            </a:r>
            <a:r>
              <a:rPr lang="cs-CZ" sz="3600" dirty="0" err="1"/>
              <a:t>dinucleotide</a:t>
            </a:r>
            <a:r>
              <a:rPr lang="cs-CZ" sz="3600" dirty="0"/>
              <a:t> (NAD)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11F2F8-17D9-BC42-83C1-CAE4B2ABAB9A}"/>
              </a:ext>
            </a:extLst>
          </p:cNvPr>
          <p:cNvGrpSpPr/>
          <p:nvPr/>
        </p:nvGrpSpPr>
        <p:grpSpPr>
          <a:xfrm>
            <a:off x="6205847" y="3401786"/>
            <a:ext cx="5441868" cy="3253290"/>
            <a:chOff x="6205847" y="3401786"/>
            <a:chExt cx="5441868" cy="325329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42467BE-110F-CB4C-A71D-8D52F619D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05847" y="3401786"/>
              <a:ext cx="5441868" cy="3253290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C3BB4FC-9158-2945-AE9E-86D6FE47DC09}"/>
                </a:ext>
              </a:extLst>
            </p:cNvPr>
            <p:cNvSpPr/>
            <p:nvPr/>
          </p:nvSpPr>
          <p:spPr>
            <a:xfrm>
              <a:off x="6792686" y="4109358"/>
              <a:ext cx="435427" cy="43542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97DEF21-A427-A649-9AE9-1E91A6643449}"/>
                </a:ext>
              </a:extLst>
            </p:cNvPr>
            <p:cNvSpPr/>
            <p:nvPr/>
          </p:nvSpPr>
          <p:spPr>
            <a:xfrm>
              <a:off x="9742715" y="5393872"/>
              <a:ext cx="435427" cy="43542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597509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EE5D5D-40FE-3344-9196-5CFF674BC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313" y="141514"/>
            <a:ext cx="2625634" cy="65640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02F47E-351B-654C-9302-C205CEC35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044" y="0"/>
            <a:ext cx="67268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911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9972" y="558478"/>
            <a:ext cx="1042739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</a:t>
            </a:r>
            <a:r>
              <a:rPr lang="en-US" sz="2400" b="1" dirty="0"/>
              <a:t>rotein </a:t>
            </a:r>
            <a:r>
              <a:rPr lang="en-US" sz="2400" b="1" dirty="0">
                <a:solidFill>
                  <a:srgbClr val="FF0000"/>
                </a:solidFill>
              </a:rPr>
              <a:t>d</a:t>
            </a:r>
            <a:r>
              <a:rPr lang="en-US" sz="2400" b="1" dirty="0"/>
              <a:t>ata</a:t>
            </a:r>
            <a:r>
              <a:rPr lang="en-US" sz="2400" b="1" dirty="0">
                <a:solidFill>
                  <a:srgbClr val="FF0000"/>
                </a:solidFill>
              </a:rPr>
              <a:t>b</a:t>
            </a:r>
            <a:r>
              <a:rPr lang="en-US" sz="2400" b="1" dirty="0"/>
              <a:t>ase – PDB</a:t>
            </a:r>
          </a:p>
          <a:p>
            <a:r>
              <a:rPr lang="en-US" dirty="0"/>
              <a:t>		</a:t>
            </a:r>
          </a:p>
          <a:p>
            <a:r>
              <a:rPr lang="en-US" dirty="0"/>
              <a:t>			</a:t>
            </a:r>
          </a:p>
          <a:p>
            <a:r>
              <a:rPr lang="en-US" dirty="0"/>
              <a:t>			</a:t>
            </a:r>
          </a:p>
          <a:p>
            <a:r>
              <a:rPr lang="en-US" dirty="0"/>
              <a:t>					</a:t>
            </a:r>
            <a:r>
              <a:rPr lang="en-US" sz="2400" dirty="0">
                <a:hlinkClick r:id="rId2"/>
              </a:rPr>
              <a:t>WWW.RCSB.ORG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b="1" dirty="0" err="1"/>
              <a:t>Vizualization</a:t>
            </a:r>
            <a:r>
              <a:rPr lang="en-US" sz="2400" b="1" dirty="0"/>
              <a:t> programs</a:t>
            </a:r>
          </a:p>
          <a:p>
            <a:pPr marL="457200" indent="-457200">
              <a:buAutoNum type="arabicParenR"/>
            </a:pPr>
            <a:r>
              <a:rPr lang="en-US" sz="2400" dirty="0" err="1"/>
              <a:t>PyMol</a:t>
            </a: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Chimera</a:t>
            </a:r>
          </a:p>
          <a:p>
            <a:pPr marL="457200" indent="-457200">
              <a:buFontTx/>
              <a:buAutoNum type="arabicParenR"/>
            </a:pPr>
            <a:r>
              <a:rPr lang="en-US" sz="2400" dirty="0"/>
              <a:t>VMD</a:t>
            </a:r>
          </a:p>
          <a:p>
            <a:pPr marL="457200" indent="-457200">
              <a:buAutoNum type="arabicParenR"/>
            </a:pPr>
            <a:r>
              <a:rPr lang="en-US" sz="2400" dirty="0" err="1"/>
              <a:t>MolMol</a:t>
            </a: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 err="1"/>
              <a:t>RasMol</a:t>
            </a: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Insight II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104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4A266A-9139-B54A-A8FD-994D79DB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50" y="0"/>
            <a:ext cx="4347427" cy="533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96902C-B875-E14F-BF4C-EDAA10960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10" y="5525158"/>
            <a:ext cx="10548257" cy="133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24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BD8EBE-D9CF-994B-8FA8-B4420748A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8860"/>
            <a:ext cx="5575046" cy="66484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88CD41-456C-1543-879B-F5596D2E179E}"/>
              </a:ext>
            </a:extLst>
          </p:cNvPr>
          <p:cNvSpPr txBox="1"/>
          <p:nvPr/>
        </p:nvSpPr>
        <p:spPr>
          <a:xfrm>
            <a:off x="6607627" y="2547257"/>
            <a:ext cx="5388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>
                <a:solidFill>
                  <a:srgbClr val="18A559"/>
                </a:solidFill>
              </a:rPr>
              <a:t>Anaplerotic</a:t>
            </a:r>
            <a:r>
              <a:rPr lang="cs-CZ" sz="3600" b="1" dirty="0">
                <a:solidFill>
                  <a:srgbClr val="18A559"/>
                </a:solidFill>
              </a:rPr>
              <a:t> </a:t>
            </a:r>
            <a:r>
              <a:rPr lang="cs-CZ" sz="3600" b="1" dirty="0" err="1">
                <a:solidFill>
                  <a:srgbClr val="18A559"/>
                </a:solidFill>
              </a:rPr>
              <a:t>intermediates</a:t>
            </a:r>
            <a:endParaRPr lang="cs-CZ" sz="3600" b="1" dirty="0">
              <a:solidFill>
                <a:srgbClr val="18A559"/>
              </a:solidFill>
            </a:endParaRPr>
          </a:p>
          <a:p>
            <a:r>
              <a:rPr lang="cs-CZ" sz="3600" b="1" dirty="0" err="1">
                <a:solidFill>
                  <a:srgbClr val="D93742"/>
                </a:solidFill>
              </a:rPr>
              <a:t>Cataplerotic</a:t>
            </a:r>
            <a:r>
              <a:rPr lang="cs-CZ" sz="3600" b="1" dirty="0">
                <a:solidFill>
                  <a:srgbClr val="D93742"/>
                </a:solidFill>
              </a:rPr>
              <a:t>     -----“-----</a:t>
            </a:r>
          </a:p>
        </p:txBody>
      </p:sp>
    </p:spTree>
    <p:extLst>
      <p:ext uri="{BB962C8B-B14F-4D97-AF65-F5344CB8AC3E}">
        <p14:creationId xmlns:p14="http://schemas.microsoft.com/office/powerpoint/2010/main" val="3607583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0F471-2A75-DC43-903E-3077E88E75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555" r="57120"/>
          <a:stretch/>
        </p:blipFill>
        <p:spPr>
          <a:xfrm>
            <a:off x="6799598" y="446314"/>
            <a:ext cx="4891636" cy="40059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AE5D2A-A9C0-9541-B771-D60DD92070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75" t="64123" r="49696" b="1548"/>
          <a:stretch/>
        </p:blipFill>
        <p:spPr>
          <a:xfrm>
            <a:off x="1153886" y="195942"/>
            <a:ext cx="5116286" cy="519248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EF54E6B-8C3C-924C-B50B-94F42C805590}"/>
              </a:ext>
            </a:extLst>
          </p:cNvPr>
          <p:cNvSpPr/>
          <p:nvPr/>
        </p:nvSpPr>
        <p:spPr>
          <a:xfrm rot="18708223">
            <a:off x="1235877" y="2263605"/>
            <a:ext cx="1418523" cy="20008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D83F7AB-06B1-9940-9260-538BCD8D6506}"/>
              </a:ext>
            </a:extLst>
          </p:cNvPr>
          <p:cNvSpPr/>
          <p:nvPr/>
        </p:nvSpPr>
        <p:spPr>
          <a:xfrm rot="18708223">
            <a:off x="8621547" y="376308"/>
            <a:ext cx="1075955" cy="16798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7A112C8-9AAE-BC44-B8F4-28107460714A}"/>
              </a:ext>
            </a:extLst>
          </p:cNvPr>
          <p:cNvCxnSpPr>
            <a:cxnSpLocks/>
          </p:cNvCxnSpPr>
          <p:nvPr/>
        </p:nvCxnSpPr>
        <p:spPr>
          <a:xfrm>
            <a:off x="2384927" y="4104495"/>
            <a:ext cx="2219730" cy="19915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16DA72F-746E-134E-AB0B-13B7034E6F58}"/>
              </a:ext>
            </a:extLst>
          </p:cNvPr>
          <p:cNvCxnSpPr>
            <a:cxnSpLocks/>
          </p:cNvCxnSpPr>
          <p:nvPr/>
        </p:nvCxnSpPr>
        <p:spPr>
          <a:xfrm flipH="1">
            <a:off x="4931229" y="1730829"/>
            <a:ext cx="4005942" cy="43651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DB44F06-1FD3-954D-B8F3-AF5787FD48BD}"/>
              </a:ext>
            </a:extLst>
          </p:cNvPr>
          <p:cNvSpPr txBox="1"/>
          <p:nvPr/>
        </p:nvSpPr>
        <p:spPr>
          <a:xfrm>
            <a:off x="3897086" y="6008914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solidFill>
                  <a:srgbClr val="FF0000"/>
                </a:solidFill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1808095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6D5493-63B1-0A41-846F-D0CB3ABE2765}"/>
              </a:ext>
            </a:extLst>
          </p:cNvPr>
          <p:cNvSpPr txBox="1"/>
          <p:nvPr/>
        </p:nvSpPr>
        <p:spPr>
          <a:xfrm>
            <a:off x="0" y="914400"/>
            <a:ext cx="124740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/>
              <a:t>References</a:t>
            </a:r>
            <a:r>
              <a:rPr lang="cs-CZ" sz="3600" b="1" dirty="0"/>
              <a:t>:</a:t>
            </a:r>
          </a:p>
          <a:p>
            <a:endParaRPr lang="cs-CZ" dirty="0"/>
          </a:p>
          <a:p>
            <a:pPr marL="342900" indent="-342900">
              <a:buAutoNum type="arabicParenR"/>
            </a:pPr>
            <a:r>
              <a:rPr lang="cs-CZ" sz="2800" dirty="0" err="1"/>
              <a:t>Voet</a:t>
            </a:r>
            <a:r>
              <a:rPr lang="cs-CZ" sz="2800" dirty="0"/>
              <a:t> &amp; </a:t>
            </a:r>
            <a:r>
              <a:rPr lang="cs-CZ" sz="2800" dirty="0" err="1"/>
              <a:t>Voet</a:t>
            </a:r>
            <a:r>
              <a:rPr lang="cs-CZ" sz="2800" dirty="0"/>
              <a:t>: </a:t>
            </a:r>
            <a:r>
              <a:rPr lang="cs-CZ" sz="2800" i="1" dirty="0" err="1"/>
              <a:t>Biochemistry</a:t>
            </a:r>
            <a:r>
              <a:rPr lang="cs-CZ" sz="2800" dirty="0"/>
              <a:t>, 4</a:t>
            </a:r>
            <a:r>
              <a:rPr lang="cs-CZ" sz="2800" baseline="30000" dirty="0"/>
              <a:t>th</a:t>
            </a:r>
            <a:r>
              <a:rPr lang="cs-CZ" sz="2800" dirty="0"/>
              <a:t> Ed. </a:t>
            </a:r>
            <a:r>
              <a:rPr lang="cs-CZ" sz="2800" b="1" dirty="0"/>
              <a:t>2011</a:t>
            </a:r>
          </a:p>
          <a:p>
            <a:pPr marL="342900" indent="-342900">
              <a:buAutoNum type="arabicParenR"/>
            </a:pPr>
            <a:r>
              <a:rPr lang="cs-CZ" sz="2800" dirty="0"/>
              <a:t>Murray, </a:t>
            </a:r>
            <a:r>
              <a:rPr lang="cs-CZ" sz="2800" dirty="0" err="1"/>
              <a:t>Granner</a:t>
            </a:r>
            <a:r>
              <a:rPr lang="cs-CZ" sz="2800" dirty="0"/>
              <a:t>, </a:t>
            </a:r>
            <a:r>
              <a:rPr lang="cs-CZ" sz="2800" dirty="0" err="1"/>
              <a:t>Mayes</a:t>
            </a:r>
            <a:r>
              <a:rPr lang="cs-CZ" sz="2800" dirty="0"/>
              <a:t>, </a:t>
            </a:r>
            <a:r>
              <a:rPr lang="cs-CZ" sz="2800" dirty="0" err="1"/>
              <a:t>Rodwell</a:t>
            </a:r>
            <a:r>
              <a:rPr lang="cs-CZ" sz="2800" dirty="0"/>
              <a:t>: </a:t>
            </a:r>
            <a:r>
              <a:rPr lang="cs-CZ" sz="2800" i="1" dirty="0" err="1"/>
              <a:t>Harper‘s</a:t>
            </a:r>
            <a:r>
              <a:rPr lang="cs-CZ" sz="2800" i="1" dirty="0"/>
              <a:t> </a:t>
            </a:r>
            <a:r>
              <a:rPr lang="cs-CZ" sz="2800" i="1" dirty="0" err="1"/>
              <a:t>Illustrated</a:t>
            </a:r>
            <a:r>
              <a:rPr lang="cs-CZ" sz="2800" i="1" dirty="0"/>
              <a:t> </a:t>
            </a:r>
            <a:r>
              <a:rPr lang="cs-CZ" sz="2800" i="1" dirty="0" err="1"/>
              <a:t>Biochemistry</a:t>
            </a:r>
            <a:r>
              <a:rPr lang="cs-CZ" sz="2800" dirty="0"/>
              <a:t>, 26</a:t>
            </a:r>
            <a:r>
              <a:rPr lang="cs-CZ" sz="2800" baseline="30000" dirty="0"/>
              <a:t>th</a:t>
            </a:r>
            <a:r>
              <a:rPr lang="cs-CZ" sz="2800" dirty="0"/>
              <a:t> Ed. </a:t>
            </a:r>
            <a:r>
              <a:rPr lang="cs-CZ" sz="2400" b="1" dirty="0"/>
              <a:t>2003</a:t>
            </a:r>
          </a:p>
          <a:p>
            <a:pPr marL="342900" indent="-342900">
              <a:buAutoNum type="arabicParenR"/>
            </a:pPr>
            <a:r>
              <a:rPr lang="cs-CZ" sz="2800" dirty="0" err="1"/>
              <a:t>Lehninger</a:t>
            </a:r>
            <a:r>
              <a:rPr lang="cs-CZ" sz="2800" dirty="0"/>
              <a:t>, Nelson, </a:t>
            </a:r>
            <a:r>
              <a:rPr lang="cs-CZ" sz="2800" dirty="0" err="1"/>
              <a:t>Cox</a:t>
            </a:r>
            <a:r>
              <a:rPr lang="cs-CZ" sz="2800" dirty="0"/>
              <a:t>: </a:t>
            </a:r>
            <a:r>
              <a:rPr lang="cs-CZ" sz="2800" i="1" dirty="0" err="1"/>
              <a:t>Principles</a:t>
            </a:r>
            <a:r>
              <a:rPr lang="cs-CZ" sz="2800" i="1" dirty="0"/>
              <a:t> </a:t>
            </a:r>
            <a:r>
              <a:rPr lang="cs-CZ" sz="2800" i="1" dirty="0" err="1"/>
              <a:t>of</a:t>
            </a:r>
            <a:r>
              <a:rPr lang="cs-CZ" sz="2800" i="1" dirty="0"/>
              <a:t> </a:t>
            </a:r>
            <a:r>
              <a:rPr lang="cs-CZ" sz="2800" i="1" dirty="0" err="1"/>
              <a:t>Biochemistry</a:t>
            </a:r>
            <a:r>
              <a:rPr lang="cs-CZ" sz="2800" dirty="0"/>
              <a:t>, 2</a:t>
            </a:r>
            <a:r>
              <a:rPr lang="cs-CZ" sz="2800" baseline="30000" dirty="0"/>
              <a:t>nd</a:t>
            </a:r>
            <a:r>
              <a:rPr lang="cs-CZ" sz="2800" dirty="0"/>
              <a:t> Ed.</a:t>
            </a:r>
          </a:p>
          <a:p>
            <a:pPr marL="342900" indent="-342900">
              <a:buAutoNum type="arabicParenR"/>
            </a:pPr>
            <a:r>
              <a:rPr lang="cs-CZ" sz="2800" dirty="0">
                <a:hlinkClick r:id="rId2"/>
              </a:rPr>
              <a:t>http://www.wikipedia.com</a:t>
            </a:r>
            <a:endParaRPr lang="cs-CZ" sz="2800" dirty="0"/>
          </a:p>
          <a:p>
            <a:pPr marL="342900" indent="-342900">
              <a:buAutoNum type="arabicParenR"/>
            </a:pPr>
            <a:r>
              <a:rPr lang="cs-CZ" sz="2800" dirty="0">
                <a:hlinkClick r:id="rId3"/>
              </a:rPr>
              <a:t>http://www.nobel.se</a:t>
            </a:r>
            <a:endParaRPr lang="cs-CZ" sz="2800" dirty="0"/>
          </a:p>
          <a:p>
            <a:pPr marL="342900" indent="-342900">
              <a:buAutoNum type="arabicParenR"/>
            </a:pPr>
            <a:r>
              <a:rPr lang="cs-CZ" sz="2800" dirty="0" err="1"/>
              <a:t>Introduction</a:t>
            </a:r>
            <a:r>
              <a:rPr lang="cs-CZ" sz="2800" dirty="0"/>
              <a:t> to </a:t>
            </a:r>
            <a:r>
              <a:rPr lang="cs-CZ" sz="2800" dirty="0" err="1"/>
              <a:t>Biophysics</a:t>
            </a:r>
            <a:r>
              <a:rPr lang="cs-CZ" sz="2800" dirty="0"/>
              <a:t> – </a:t>
            </a:r>
            <a:r>
              <a:rPr lang="cs-CZ" sz="2800" dirty="0" err="1"/>
              <a:t>presentations</a:t>
            </a:r>
            <a:r>
              <a:rPr lang="cs-CZ" sz="2800" dirty="0"/>
              <a:t> by KK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7676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0F471-2A75-DC43-903E-3077E88E75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555" r="57120"/>
          <a:stretch/>
        </p:blipFill>
        <p:spPr>
          <a:xfrm>
            <a:off x="6799598" y="446314"/>
            <a:ext cx="4891636" cy="40059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AE5D2A-A9C0-9541-B771-D60DD92070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75" t="64123" r="49696" b="1548"/>
          <a:stretch/>
        </p:blipFill>
        <p:spPr>
          <a:xfrm>
            <a:off x="1153886" y="195942"/>
            <a:ext cx="5116286" cy="519248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EF54E6B-8C3C-924C-B50B-94F42C805590}"/>
              </a:ext>
            </a:extLst>
          </p:cNvPr>
          <p:cNvSpPr/>
          <p:nvPr/>
        </p:nvSpPr>
        <p:spPr>
          <a:xfrm rot="18708223">
            <a:off x="1235877" y="2263605"/>
            <a:ext cx="1418523" cy="20008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D83F7AB-06B1-9940-9260-538BCD8D6506}"/>
              </a:ext>
            </a:extLst>
          </p:cNvPr>
          <p:cNvSpPr/>
          <p:nvPr/>
        </p:nvSpPr>
        <p:spPr>
          <a:xfrm rot="18708223">
            <a:off x="8621547" y="376308"/>
            <a:ext cx="1075955" cy="16798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7A112C8-9AAE-BC44-B8F4-28107460714A}"/>
              </a:ext>
            </a:extLst>
          </p:cNvPr>
          <p:cNvCxnSpPr>
            <a:cxnSpLocks/>
          </p:cNvCxnSpPr>
          <p:nvPr/>
        </p:nvCxnSpPr>
        <p:spPr>
          <a:xfrm>
            <a:off x="2384927" y="4104495"/>
            <a:ext cx="1664559" cy="14363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16DA72F-746E-134E-AB0B-13B7034E6F58}"/>
              </a:ext>
            </a:extLst>
          </p:cNvPr>
          <p:cNvCxnSpPr>
            <a:cxnSpLocks/>
          </p:cNvCxnSpPr>
          <p:nvPr/>
        </p:nvCxnSpPr>
        <p:spPr>
          <a:xfrm flipH="1">
            <a:off x="5366657" y="1730829"/>
            <a:ext cx="3570515" cy="3810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0056A03-F0FC-F84C-B140-E78C62205E74}"/>
              </a:ext>
            </a:extLst>
          </p:cNvPr>
          <p:cNvSpPr txBox="1"/>
          <p:nvPr/>
        </p:nvSpPr>
        <p:spPr>
          <a:xfrm>
            <a:off x="152397" y="5511740"/>
            <a:ext cx="11919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err="1"/>
              <a:t>Nucleoside-diphosphate</a:t>
            </a:r>
            <a:r>
              <a:rPr lang="cs-CZ" sz="2400" b="1" dirty="0"/>
              <a:t> </a:t>
            </a:r>
            <a:r>
              <a:rPr lang="cs-CZ" sz="2400" b="1" dirty="0" err="1"/>
              <a:t>kinase</a:t>
            </a:r>
            <a:r>
              <a:rPr lang="cs-CZ" sz="2400" b="1" dirty="0"/>
              <a:t> </a:t>
            </a:r>
            <a:r>
              <a:rPr lang="cs-CZ" sz="2400" dirty="0" err="1"/>
              <a:t>catalyzes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exchange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of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terminal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phosphate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dirty="0" err="1"/>
              <a:t>between</a:t>
            </a:r>
            <a:r>
              <a:rPr lang="cs-CZ" sz="2400" dirty="0"/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different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nucleoside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diphosphates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and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triphosphates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in a </a:t>
            </a:r>
            <a:r>
              <a:rPr lang="cs-CZ" sz="2400" dirty="0" err="1"/>
              <a:t>reversible</a:t>
            </a:r>
            <a:r>
              <a:rPr lang="cs-CZ" sz="2400" dirty="0"/>
              <a:t> </a:t>
            </a:r>
            <a:r>
              <a:rPr lang="cs-CZ" sz="2400" dirty="0" err="1"/>
              <a:t>manner</a:t>
            </a:r>
            <a:r>
              <a:rPr lang="cs-CZ" sz="2400" dirty="0"/>
              <a:t> to </a:t>
            </a:r>
            <a:r>
              <a:rPr lang="cs-CZ" sz="2400" b="1" dirty="0" err="1">
                <a:solidFill>
                  <a:srgbClr val="FF0000"/>
                </a:solidFill>
              </a:rPr>
              <a:t>produce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nucleotide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triphosphates</a:t>
            </a:r>
            <a:r>
              <a:rPr lang="cs-C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60234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AEAE88-962D-2440-B394-EBC6859359AF}"/>
              </a:ext>
            </a:extLst>
          </p:cNvPr>
          <p:cNvSpPr txBox="1"/>
          <p:nvPr/>
        </p:nvSpPr>
        <p:spPr>
          <a:xfrm>
            <a:off x="272143" y="304800"/>
            <a:ext cx="1147354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/>
            </a:pP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citric</a:t>
            </a:r>
            <a:r>
              <a:rPr lang="cs-CZ" sz="2400" dirty="0"/>
              <a:t> acid </a:t>
            </a:r>
            <a:r>
              <a:rPr lang="cs-CZ" sz="2400" dirty="0" err="1"/>
              <a:t>cycle</a:t>
            </a:r>
            <a:r>
              <a:rPr lang="cs-CZ" sz="2400" dirty="0"/>
              <a:t>,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common</a:t>
            </a:r>
            <a:r>
              <a:rPr lang="cs-CZ" sz="2400" dirty="0"/>
              <a:t> mode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oxidative</a:t>
            </a:r>
            <a:r>
              <a:rPr lang="cs-CZ" sz="2400" dirty="0"/>
              <a:t> </a:t>
            </a:r>
            <a:r>
              <a:rPr lang="cs-CZ" sz="2400" dirty="0" err="1"/>
              <a:t>metabolism</a:t>
            </a:r>
            <a:r>
              <a:rPr lang="cs-CZ" sz="2400" dirty="0"/>
              <a:t> in most </a:t>
            </a:r>
            <a:r>
              <a:rPr lang="cs-CZ" sz="2400" dirty="0" err="1"/>
              <a:t>organisms</a:t>
            </a:r>
            <a:r>
              <a:rPr lang="cs-CZ" sz="2400" dirty="0"/>
              <a:t>,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mediated</a:t>
            </a:r>
            <a:r>
              <a:rPr lang="cs-CZ" sz="2400" dirty="0"/>
              <a:t> by </a:t>
            </a:r>
            <a:r>
              <a:rPr lang="cs-CZ" sz="2400" dirty="0" err="1"/>
              <a:t>eight</a:t>
            </a:r>
            <a:r>
              <a:rPr lang="cs-CZ" sz="2400" dirty="0"/>
              <a:t> </a:t>
            </a:r>
            <a:r>
              <a:rPr lang="cs-CZ" sz="2400" dirty="0" err="1"/>
              <a:t>enzymes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cs-CZ" sz="2400" dirty="0"/>
              <a:t> </a:t>
            </a:r>
            <a:r>
              <a:rPr lang="cs-CZ" sz="2400" dirty="0" err="1"/>
              <a:t>collectively</a:t>
            </a:r>
            <a:r>
              <a:rPr lang="cs-CZ" sz="2400" dirty="0"/>
              <a:t> </a:t>
            </a:r>
            <a:r>
              <a:rPr lang="cs-CZ" sz="2400" dirty="0" err="1"/>
              <a:t>convert</a:t>
            </a:r>
            <a:r>
              <a:rPr lang="cs-CZ" sz="2400" dirty="0"/>
              <a:t> </a:t>
            </a:r>
            <a:r>
              <a:rPr lang="cs-CZ" sz="2400" b="1" dirty="0">
                <a:solidFill>
                  <a:srgbClr val="FF0000"/>
                </a:solidFill>
              </a:rPr>
              <a:t>1 acetyl-</a:t>
            </a:r>
            <a:r>
              <a:rPr lang="cs-CZ" sz="2400" b="1" dirty="0" err="1">
                <a:solidFill>
                  <a:srgbClr val="FF0000"/>
                </a:solidFill>
              </a:rPr>
              <a:t>CoA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to </a:t>
            </a:r>
            <a:r>
              <a:rPr lang="cs-CZ" sz="2400" b="1" dirty="0">
                <a:solidFill>
                  <a:srgbClr val="FF0000"/>
                </a:solidFill>
              </a:rPr>
              <a:t>2 CO</a:t>
            </a:r>
            <a:r>
              <a:rPr lang="cs-CZ" sz="2400" b="1" baseline="-25000" dirty="0">
                <a:solidFill>
                  <a:srgbClr val="FF0000"/>
                </a:solidFill>
              </a:rPr>
              <a:t>2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dirty="0" err="1"/>
              <a:t>molecules</a:t>
            </a:r>
            <a:r>
              <a:rPr lang="cs-CZ" sz="2400" dirty="0"/>
              <a:t> so as to </a:t>
            </a:r>
            <a:r>
              <a:rPr lang="cs-CZ" sz="2400" dirty="0" err="1"/>
              <a:t>yield</a:t>
            </a:r>
            <a:r>
              <a:rPr lang="cs-CZ" sz="2400" dirty="0"/>
              <a:t> </a:t>
            </a:r>
            <a:r>
              <a:rPr lang="cs-CZ" sz="2400" b="1" dirty="0">
                <a:solidFill>
                  <a:srgbClr val="FF0000"/>
                </a:solidFill>
              </a:rPr>
              <a:t>3 </a:t>
            </a:r>
            <a:r>
              <a:rPr lang="cs-CZ" sz="2400" b="1" dirty="0" err="1">
                <a:solidFill>
                  <a:srgbClr val="FF0000"/>
                </a:solidFill>
              </a:rPr>
              <a:t>NADH</a:t>
            </a:r>
            <a:r>
              <a:rPr lang="cs-CZ" sz="2400" dirty="0" err="1"/>
              <a:t>s</a:t>
            </a:r>
            <a:r>
              <a:rPr lang="cs-CZ" sz="2400" dirty="0"/>
              <a:t>, </a:t>
            </a:r>
            <a:r>
              <a:rPr lang="cs-CZ" sz="2400" b="1" dirty="0">
                <a:solidFill>
                  <a:srgbClr val="FF0000"/>
                </a:solidFill>
              </a:rPr>
              <a:t>1 FADH</a:t>
            </a:r>
            <a:r>
              <a:rPr lang="cs-CZ" sz="2400" b="1" baseline="-25000" dirty="0">
                <a:solidFill>
                  <a:srgbClr val="FF0000"/>
                </a:solidFill>
              </a:rPr>
              <a:t>2</a:t>
            </a:r>
            <a:r>
              <a:rPr lang="cs-CZ" sz="2400" dirty="0"/>
              <a:t>, and </a:t>
            </a:r>
            <a:r>
              <a:rPr lang="cs-CZ" sz="2400" b="1" dirty="0">
                <a:solidFill>
                  <a:srgbClr val="FF0000"/>
                </a:solidFill>
              </a:rPr>
              <a:t>1 GTP </a:t>
            </a:r>
            <a:r>
              <a:rPr lang="cs-CZ" sz="2400" dirty="0"/>
              <a:t>(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>
                <a:solidFill>
                  <a:srgbClr val="FF0000"/>
                </a:solidFill>
              </a:rPr>
              <a:t>ATP</a:t>
            </a:r>
            <a:r>
              <a:rPr lang="cs-CZ" sz="2400" dirty="0"/>
              <a:t>). </a:t>
            </a:r>
            <a:r>
              <a:rPr lang="cs-CZ" sz="2400" dirty="0" err="1"/>
              <a:t>The</a:t>
            </a:r>
            <a:r>
              <a:rPr lang="cs-CZ" sz="2400" dirty="0"/>
              <a:t> NADH and FADH2 are </a:t>
            </a:r>
            <a:r>
              <a:rPr lang="cs-CZ" sz="2400" dirty="0" err="1"/>
              <a:t>oxidized</a:t>
            </a:r>
            <a:r>
              <a:rPr lang="cs-CZ" sz="2400" dirty="0"/>
              <a:t> by O</a:t>
            </a:r>
            <a:r>
              <a:rPr lang="cs-CZ" sz="2400" baseline="-25000" dirty="0"/>
              <a:t>2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electron</a:t>
            </a:r>
            <a:r>
              <a:rPr lang="cs-CZ" sz="2400" dirty="0"/>
              <a:t>-transport </a:t>
            </a:r>
            <a:r>
              <a:rPr lang="cs-CZ" sz="2400" dirty="0" err="1"/>
              <a:t>chain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concomitant</a:t>
            </a:r>
            <a:r>
              <a:rPr lang="cs-CZ" sz="2400" dirty="0"/>
              <a:t> </a:t>
            </a:r>
            <a:r>
              <a:rPr lang="cs-CZ" sz="2400" dirty="0" err="1"/>
              <a:t>synthesis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around</a:t>
            </a:r>
            <a:r>
              <a:rPr lang="cs-CZ" sz="2400" dirty="0"/>
              <a:t> 11 more </a:t>
            </a:r>
            <a:r>
              <a:rPr lang="cs-CZ" sz="2400" dirty="0" err="1"/>
              <a:t>ATPs</a:t>
            </a:r>
            <a:r>
              <a:rPr lang="cs-CZ" sz="2400" dirty="0"/>
              <a:t>, </a:t>
            </a:r>
            <a:r>
              <a:rPr lang="cs-CZ" sz="2400" dirty="0" err="1"/>
              <a:t>yielding</a:t>
            </a:r>
            <a:r>
              <a:rPr lang="cs-CZ" sz="2400" dirty="0"/>
              <a:t> a </a:t>
            </a:r>
            <a:r>
              <a:rPr lang="cs-CZ" sz="2400" dirty="0" err="1"/>
              <a:t>total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about</a:t>
            </a:r>
            <a:r>
              <a:rPr lang="cs-CZ" sz="2400" dirty="0"/>
              <a:t> </a:t>
            </a:r>
            <a:r>
              <a:rPr lang="cs-CZ" sz="2400" b="1" dirty="0">
                <a:solidFill>
                  <a:srgbClr val="FF0000"/>
                </a:solidFill>
              </a:rPr>
              <a:t>12 </a:t>
            </a:r>
            <a:r>
              <a:rPr lang="cs-CZ" sz="2400" b="1" dirty="0" err="1">
                <a:solidFill>
                  <a:srgbClr val="FF0000"/>
                </a:solidFill>
              </a:rPr>
              <a:t>ATPs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for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one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turn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of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the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citric</a:t>
            </a:r>
            <a:r>
              <a:rPr lang="cs-CZ" sz="2400" b="1" dirty="0">
                <a:solidFill>
                  <a:srgbClr val="FF0000"/>
                </a:solidFill>
              </a:rPr>
              <a:t> acid </a:t>
            </a:r>
            <a:r>
              <a:rPr lang="cs-CZ" sz="2400" b="1" dirty="0" err="1">
                <a:solidFill>
                  <a:srgbClr val="FF0000"/>
                </a:solidFill>
              </a:rPr>
              <a:t>cycle</a:t>
            </a:r>
            <a:r>
              <a:rPr lang="cs-CZ" sz="2400" dirty="0"/>
              <a:t>.</a:t>
            </a:r>
          </a:p>
          <a:p>
            <a:pPr marL="457200" indent="-457200" algn="just">
              <a:buAutoNum type="arabicParenR"/>
            </a:pPr>
            <a:endParaRPr lang="cs-CZ" sz="2400" dirty="0"/>
          </a:p>
          <a:p>
            <a:pPr marL="457200" indent="-457200" algn="just">
              <a:buAutoNum type="arabicParenR"/>
            </a:pPr>
            <a:r>
              <a:rPr lang="cs-CZ" sz="2400" dirty="0"/>
              <a:t>.</a:t>
            </a:r>
            <a:r>
              <a:rPr lang="cs-CZ" sz="2400" b="1" dirty="0" err="1">
                <a:solidFill>
                  <a:srgbClr val="FF0000"/>
                </a:solidFill>
              </a:rPr>
              <a:t>Several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anabolic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pathways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cataplerotically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utilize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citric</a:t>
            </a:r>
            <a:r>
              <a:rPr lang="cs-CZ" sz="2400" b="1" dirty="0">
                <a:solidFill>
                  <a:srgbClr val="FF0000"/>
                </a:solidFill>
              </a:rPr>
              <a:t> acid </a:t>
            </a:r>
            <a:r>
              <a:rPr lang="cs-CZ" sz="2400" b="1" dirty="0" err="1">
                <a:solidFill>
                  <a:srgbClr val="FF0000"/>
                </a:solidFill>
              </a:rPr>
              <a:t>cycle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intermediates</a:t>
            </a:r>
            <a:r>
              <a:rPr lang="cs-CZ" sz="2400" b="1" dirty="0">
                <a:solidFill>
                  <a:srgbClr val="FF0000"/>
                </a:solidFill>
              </a:rPr>
              <a:t> as </a:t>
            </a:r>
            <a:r>
              <a:rPr lang="cs-CZ" sz="2400" b="1" dirty="0" err="1">
                <a:solidFill>
                  <a:srgbClr val="FF0000"/>
                </a:solidFill>
              </a:rPr>
              <a:t>starting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materials</a:t>
            </a:r>
            <a:r>
              <a:rPr lang="cs-CZ" sz="2400" dirty="0"/>
              <a:t>. These </a:t>
            </a:r>
            <a:r>
              <a:rPr lang="cs-CZ" sz="2400" dirty="0" err="1"/>
              <a:t>essential</a:t>
            </a:r>
            <a:r>
              <a:rPr lang="cs-CZ" sz="2400" dirty="0"/>
              <a:t> </a:t>
            </a:r>
            <a:r>
              <a:rPr lang="cs-CZ" sz="2400" dirty="0" err="1"/>
              <a:t>substances</a:t>
            </a:r>
            <a:r>
              <a:rPr lang="cs-CZ" sz="2400" dirty="0"/>
              <a:t> are </a:t>
            </a:r>
            <a:r>
              <a:rPr lang="cs-CZ" sz="2400" dirty="0" err="1"/>
              <a:t>replaced</a:t>
            </a:r>
            <a:r>
              <a:rPr lang="cs-CZ" sz="2400" dirty="0"/>
              <a:t> by </a:t>
            </a:r>
            <a:r>
              <a:rPr lang="cs-CZ" sz="2400" dirty="0" err="1"/>
              <a:t>anaplerotic</a:t>
            </a:r>
            <a:r>
              <a:rPr lang="cs-CZ" sz="2400" dirty="0"/>
              <a:t> </a:t>
            </a:r>
            <a:r>
              <a:rPr lang="cs-CZ" sz="2400" dirty="0" err="1"/>
              <a:t>reactions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which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major </a:t>
            </a:r>
            <a:r>
              <a:rPr lang="cs-CZ" sz="2400" dirty="0" err="1"/>
              <a:t>one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synthesis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oxaloacetate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pyruvate</a:t>
            </a:r>
            <a:r>
              <a:rPr lang="cs-CZ" sz="2400" dirty="0"/>
              <a:t> and CO</a:t>
            </a:r>
            <a:r>
              <a:rPr lang="cs-CZ" sz="2400" baseline="-25000" dirty="0"/>
              <a:t>2</a:t>
            </a:r>
            <a:r>
              <a:rPr lang="cs-CZ" sz="2400" dirty="0"/>
              <a:t> by </a:t>
            </a:r>
            <a:r>
              <a:rPr lang="cs-CZ" sz="2400" dirty="0" err="1"/>
              <a:t>pyruvate</a:t>
            </a:r>
            <a:r>
              <a:rPr lang="cs-CZ" sz="2400" dirty="0"/>
              <a:t> </a:t>
            </a:r>
            <a:r>
              <a:rPr lang="cs-CZ" sz="2400" dirty="0" err="1"/>
              <a:t>carboxylase</a:t>
            </a:r>
            <a:r>
              <a:rPr lang="cs-CZ" sz="2400" dirty="0"/>
              <a:t>.</a:t>
            </a:r>
          </a:p>
          <a:p>
            <a:pPr marL="457200" indent="-457200" algn="just">
              <a:buAutoNum type="arabicParenR"/>
            </a:pPr>
            <a:endParaRPr lang="cs-CZ" sz="2400" dirty="0"/>
          </a:p>
          <a:p>
            <a:pPr marL="457200" indent="-457200" algn="just">
              <a:buAutoNum type="arabicParenR"/>
            </a:pP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enzymes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citric</a:t>
            </a:r>
            <a:r>
              <a:rPr lang="cs-CZ" sz="2400" dirty="0"/>
              <a:t> acid </a:t>
            </a:r>
            <a:r>
              <a:rPr lang="cs-CZ" sz="2400" dirty="0" err="1"/>
              <a:t>cycle</a:t>
            </a:r>
            <a:r>
              <a:rPr lang="cs-CZ" sz="2400" dirty="0"/>
              <a:t> </a:t>
            </a:r>
            <a:r>
              <a:rPr lang="cs-CZ" sz="2400" dirty="0" err="1"/>
              <a:t>act</a:t>
            </a:r>
            <a:r>
              <a:rPr lang="cs-CZ" sz="2400" dirty="0"/>
              <a:t> as a </a:t>
            </a:r>
            <a:r>
              <a:rPr lang="cs-CZ" sz="2400" dirty="0" err="1"/>
              <a:t>functional</a:t>
            </a:r>
            <a:r>
              <a:rPr lang="cs-CZ" sz="2400" dirty="0"/>
              <a:t> unit </a:t>
            </a:r>
            <a:r>
              <a:rPr lang="cs-CZ" sz="2400" dirty="0" err="1"/>
              <a:t>that</a:t>
            </a:r>
            <a:r>
              <a:rPr lang="cs-CZ" sz="2400" dirty="0"/>
              <a:t> </a:t>
            </a:r>
            <a:r>
              <a:rPr lang="cs-CZ" sz="2400" dirty="0" err="1"/>
              <a:t>keeps</a:t>
            </a:r>
            <a:r>
              <a:rPr lang="cs-CZ" sz="2400" dirty="0"/>
              <a:t> pace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metabolic</a:t>
            </a:r>
            <a:r>
              <a:rPr lang="cs-CZ" sz="2400" dirty="0"/>
              <a:t> </a:t>
            </a:r>
            <a:r>
              <a:rPr lang="cs-CZ" sz="2400" dirty="0" err="1"/>
              <a:t>demands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cell. </a:t>
            </a:r>
            <a:r>
              <a:rPr lang="cs-CZ" sz="2400" dirty="0" err="1"/>
              <a:t>The</a:t>
            </a:r>
            <a:r>
              <a:rPr lang="cs-CZ" sz="2400" dirty="0"/>
              <a:t> flux-controlling </a:t>
            </a:r>
            <a:r>
              <a:rPr lang="cs-CZ" sz="2400" dirty="0" err="1"/>
              <a:t>enzymes</a:t>
            </a:r>
            <a:r>
              <a:rPr lang="cs-CZ" sz="2400" dirty="0"/>
              <a:t> </a:t>
            </a:r>
            <a:r>
              <a:rPr lang="cs-CZ" sz="2400" dirty="0" err="1"/>
              <a:t>appear</a:t>
            </a:r>
            <a:r>
              <a:rPr lang="cs-CZ" sz="2400" dirty="0"/>
              <a:t> to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citrate</a:t>
            </a:r>
            <a:r>
              <a:rPr lang="cs-CZ" sz="2400" dirty="0"/>
              <a:t> </a:t>
            </a:r>
            <a:r>
              <a:rPr lang="cs-CZ" sz="2400" dirty="0" err="1"/>
              <a:t>synthase</a:t>
            </a:r>
            <a:r>
              <a:rPr lang="cs-CZ" sz="2400" dirty="0"/>
              <a:t>, </a:t>
            </a:r>
            <a:r>
              <a:rPr lang="cs-CZ" sz="2400" dirty="0" err="1"/>
              <a:t>isocitrate</a:t>
            </a:r>
            <a:r>
              <a:rPr lang="cs-CZ" sz="2400" dirty="0"/>
              <a:t> </a:t>
            </a:r>
            <a:r>
              <a:rPr lang="cs-CZ" sz="2400" dirty="0" err="1"/>
              <a:t>dehydrogenase</a:t>
            </a:r>
            <a:r>
              <a:rPr lang="cs-CZ" sz="2400" dirty="0"/>
              <a:t>, and </a:t>
            </a:r>
            <a:r>
              <a:rPr lang="cs-CZ" sz="2400" dirty="0">
                <a:latin typeface="Symbol" pitchFamily="2" charset="2"/>
              </a:rPr>
              <a:t>a</a:t>
            </a:r>
            <a:r>
              <a:rPr lang="cs-CZ" sz="2400" dirty="0"/>
              <a:t>-</a:t>
            </a:r>
            <a:r>
              <a:rPr lang="cs-CZ" sz="2400" dirty="0" err="1"/>
              <a:t>ketoglutarate</a:t>
            </a:r>
            <a:r>
              <a:rPr lang="cs-CZ" sz="2400" dirty="0"/>
              <a:t> </a:t>
            </a:r>
            <a:r>
              <a:rPr lang="cs-CZ" sz="2400" dirty="0" err="1"/>
              <a:t>dehydrogenase</a:t>
            </a:r>
            <a:r>
              <a:rPr lang="cs-CZ" sz="2400" dirty="0"/>
              <a:t>. </a:t>
            </a:r>
            <a:r>
              <a:rPr lang="cs-CZ" sz="2400" dirty="0" err="1"/>
              <a:t>Their</a:t>
            </a:r>
            <a:r>
              <a:rPr lang="cs-CZ" sz="2400" dirty="0"/>
              <a:t> </a:t>
            </a:r>
            <a:r>
              <a:rPr lang="cs-CZ" sz="2400" dirty="0" err="1"/>
              <a:t>activities</a:t>
            </a:r>
            <a:r>
              <a:rPr lang="cs-CZ" sz="2400" dirty="0"/>
              <a:t> are </a:t>
            </a:r>
            <a:r>
              <a:rPr lang="cs-CZ" sz="2400" dirty="0" err="1"/>
              <a:t>controlled</a:t>
            </a:r>
            <a:r>
              <a:rPr lang="cs-CZ" sz="2400" dirty="0"/>
              <a:t> by </a:t>
            </a:r>
            <a:r>
              <a:rPr lang="cs-CZ" sz="2400" dirty="0" err="1"/>
              <a:t>substrate</a:t>
            </a:r>
            <a:r>
              <a:rPr lang="cs-CZ" sz="2400" dirty="0"/>
              <a:t> </a:t>
            </a:r>
            <a:r>
              <a:rPr lang="cs-CZ" sz="2400" dirty="0" err="1"/>
              <a:t>availability</a:t>
            </a:r>
            <a:r>
              <a:rPr lang="cs-CZ" sz="2400" dirty="0"/>
              <a:t>, </a:t>
            </a:r>
            <a:r>
              <a:rPr lang="cs-CZ" sz="2400" dirty="0" err="1"/>
              <a:t>product</a:t>
            </a:r>
            <a:r>
              <a:rPr lang="cs-CZ" sz="2400" dirty="0"/>
              <a:t> </a:t>
            </a:r>
            <a:r>
              <a:rPr lang="cs-CZ" sz="2400" dirty="0" err="1"/>
              <a:t>inhibition</a:t>
            </a:r>
            <a:r>
              <a:rPr lang="cs-CZ" sz="2400" dirty="0"/>
              <a:t>, </a:t>
            </a:r>
            <a:r>
              <a:rPr lang="cs-CZ" sz="2400" dirty="0" err="1"/>
              <a:t>inhibition</a:t>
            </a:r>
            <a:r>
              <a:rPr lang="cs-CZ" sz="2400" dirty="0"/>
              <a:t> by </a:t>
            </a:r>
            <a:r>
              <a:rPr lang="cs-CZ" sz="2400" dirty="0" err="1"/>
              <a:t>cycle</a:t>
            </a:r>
            <a:r>
              <a:rPr lang="cs-CZ" sz="2400" dirty="0"/>
              <a:t> </a:t>
            </a:r>
            <a:r>
              <a:rPr lang="cs-CZ" sz="2400" dirty="0" err="1"/>
              <a:t>intermediates</a:t>
            </a:r>
            <a:r>
              <a:rPr lang="cs-CZ" sz="2400" dirty="0"/>
              <a:t>, and </a:t>
            </a:r>
            <a:r>
              <a:rPr lang="cs-CZ" sz="2400" dirty="0" err="1"/>
              <a:t>activation</a:t>
            </a:r>
            <a:r>
              <a:rPr lang="cs-CZ" sz="2400" dirty="0"/>
              <a:t> by Ca</a:t>
            </a:r>
            <a:r>
              <a:rPr lang="cs-CZ" sz="2400" baseline="30000" dirty="0"/>
              <a:t>2+</a:t>
            </a:r>
            <a:r>
              <a:rPr lang="cs-C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116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E8E7D9-B11F-2841-A54C-F3E0785EF6C4}"/>
              </a:ext>
            </a:extLst>
          </p:cNvPr>
          <p:cNvSpPr txBox="1"/>
          <p:nvPr/>
        </p:nvSpPr>
        <p:spPr>
          <a:xfrm>
            <a:off x="368490" y="436728"/>
            <a:ext cx="1149141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err="1"/>
              <a:t>Oxidation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Fatty</a:t>
            </a:r>
            <a:r>
              <a:rPr lang="cs-CZ" sz="3600" dirty="0"/>
              <a:t> </a:t>
            </a:r>
            <a:r>
              <a:rPr lang="cs-CZ" sz="3600" dirty="0" err="1"/>
              <a:t>Acids</a:t>
            </a:r>
            <a:endParaRPr lang="cs-CZ" sz="3600" dirty="0"/>
          </a:p>
          <a:p>
            <a:endParaRPr lang="cs-CZ" sz="3600" dirty="0"/>
          </a:p>
          <a:p>
            <a:pPr marL="742950" indent="-742950">
              <a:buAutoNum type="arabicParenR"/>
            </a:pPr>
            <a:r>
              <a:rPr lang="cs-CZ" sz="3600" dirty="0" err="1"/>
              <a:t>Activation</a:t>
            </a:r>
            <a:endParaRPr lang="cs-CZ" sz="3600" dirty="0"/>
          </a:p>
          <a:p>
            <a:pPr marL="742950" indent="-742950">
              <a:buAutoNum type="arabicParenR"/>
            </a:pPr>
            <a:endParaRPr lang="cs-CZ" sz="2000" dirty="0"/>
          </a:p>
          <a:p>
            <a:pPr marL="742950" indent="-742950">
              <a:buAutoNum type="arabicParenR"/>
            </a:pPr>
            <a:r>
              <a:rPr lang="cs-CZ" sz="3600" dirty="0"/>
              <a:t>Transport</a:t>
            </a:r>
          </a:p>
          <a:p>
            <a:pPr marL="742950" indent="-742950">
              <a:buAutoNum type="arabicParenR"/>
            </a:pPr>
            <a:endParaRPr lang="cs-CZ" sz="2000" dirty="0"/>
          </a:p>
          <a:p>
            <a:pPr marL="742950" indent="-742950">
              <a:buAutoNum type="arabicParenR"/>
            </a:pPr>
            <a:r>
              <a:rPr lang="cs-CZ" sz="3600" dirty="0" err="1"/>
              <a:t>Oxidation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940250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EC9575-016A-D841-9F46-02275A76F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205"/>
            <a:ext cx="12192000" cy="487159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BF4F331-0F2E-B843-9602-DD8D9F3D5A98}"/>
              </a:ext>
            </a:extLst>
          </p:cNvPr>
          <p:cNvSpPr/>
          <p:nvPr/>
        </p:nvSpPr>
        <p:spPr>
          <a:xfrm>
            <a:off x="2579427" y="1613725"/>
            <a:ext cx="1323833" cy="8525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7C4A605-CB9B-0A47-93AC-86A159F481CE}"/>
              </a:ext>
            </a:extLst>
          </p:cNvPr>
          <p:cNvSpPr/>
          <p:nvPr/>
        </p:nvSpPr>
        <p:spPr>
          <a:xfrm>
            <a:off x="8229601" y="1760561"/>
            <a:ext cx="1392072" cy="5186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37116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EC9575-016A-D841-9F46-02275A76F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205"/>
            <a:ext cx="12192000" cy="487159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BF4F331-0F2E-B843-9602-DD8D9F3D5A98}"/>
              </a:ext>
            </a:extLst>
          </p:cNvPr>
          <p:cNvSpPr/>
          <p:nvPr/>
        </p:nvSpPr>
        <p:spPr>
          <a:xfrm>
            <a:off x="3166281" y="736980"/>
            <a:ext cx="2470244" cy="8525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7C4A605-CB9B-0A47-93AC-86A159F481CE}"/>
              </a:ext>
            </a:extLst>
          </p:cNvPr>
          <p:cNvSpPr/>
          <p:nvPr/>
        </p:nvSpPr>
        <p:spPr>
          <a:xfrm>
            <a:off x="6444018" y="733899"/>
            <a:ext cx="2470244" cy="8525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5667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EC9575-016A-D841-9F46-02275A76F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205"/>
            <a:ext cx="12192000" cy="487159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BF4F331-0F2E-B843-9602-DD8D9F3D5A98}"/>
              </a:ext>
            </a:extLst>
          </p:cNvPr>
          <p:cNvSpPr/>
          <p:nvPr/>
        </p:nvSpPr>
        <p:spPr>
          <a:xfrm>
            <a:off x="1733266" y="4844955"/>
            <a:ext cx="2074459" cy="9143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4A42E29-3535-9748-ABFE-D52AA3667DB8}"/>
              </a:ext>
            </a:extLst>
          </p:cNvPr>
          <p:cNvSpPr/>
          <p:nvPr/>
        </p:nvSpPr>
        <p:spPr>
          <a:xfrm>
            <a:off x="9148549" y="2182837"/>
            <a:ext cx="2165445" cy="8525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9CE0EA-6B1F-284A-AC4C-E6A751F7E299}"/>
              </a:ext>
            </a:extLst>
          </p:cNvPr>
          <p:cNvSpPr txBox="1"/>
          <p:nvPr/>
        </p:nvSpPr>
        <p:spPr>
          <a:xfrm>
            <a:off x="6646459" y="5008729"/>
            <a:ext cx="1569493" cy="646331"/>
          </a:xfrm>
          <a:prstGeom prst="rect">
            <a:avLst/>
          </a:prstGeom>
          <a:gradFill flip="none" rotWithShape="1">
            <a:gsLst>
              <a:gs pos="97994">
                <a:srgbClr val="FBFAE1"/>
              </a:gs>
              <a:gs pos="0">
                <a:srgbClr val="FFE4B5"/>
              </a:gs>
            </a:gsLst>
            <a:lin ang="0" scaled="1"/>
            <a:tileRect/>
          </a:gra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Acyl </a:t>
            </a:r>
            <a:r>
              <a:rPr lang="cs-CZ" dirty="0" err="1"/>
              <a:t>carnitine</a:t>
            </a:r>
            <a:r>
              <a:rPr lang="cs-CZ" dirty="0"/>
              <a:t> </a:t>
            </a:r>
            <a:r>
              <a:rPr lang="cs-CZ" dirty="0" err="1"/>
              <a:t>trnasLOCASE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89395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EC9575-016A-D841-9F46-02275A76F7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33"/>
          <a:stretch/>
        </p:blipFill>
        <p:spPr>
          <a:xfrm>
            <a:off x="0" y="1842447"/>
            <a:ext cx="12192000" cy="40223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5983F35-6EE3-5244-8861-2D05F5E83F1B}"/>
              </a:ext>
            </a:extLst>
          </p:cNvPr>
          <p:cNvSpPr/>
          <p:nvPr/>
        </p:nvSpPr>
        <p:spPr>
          <a:xfrm>
            <a:off x="4326341" y="-101271"/>
            <a:ext cx="7947548" cy="6597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8C795A-6252-2740-B61E-E4FB169E964E}"/>
              </a:ext>
            </a:extLst>
          </p:cNvPr>
          <p:cNvSpPr txBox="1"/>
          <p:nvPr/>
        </p:nvSpPr>
        <p:spPr>
          <a:xfrm>
            <a:off x="1910687" y="709683"/>
            <a:ext cx="2415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>
                <a:solidFill>
                  <a:srgbClr val="00B0F0"/>
                </a:solidFill>
              </a:rPr>
              <a:t>Activation</a:t>
            </a:r>
            <a:endParaRPr lang="cs-CZ" sz="3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7487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EC9575-016A-D841-9F46-02275A76F7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33"/>
          <a:stretch/>
        </p:blipFill>
        <p:spPr>
          <a:xfrm>
            <a:off x="0" y="1842447"/>
            <a:ext cx="12192000" cy="40223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5983F35-6EE3-5244-8861-2D05F5E83F1B}"/>
              </a:ext>
            </a:extLst>
          </p:cNvPr>
          <p:cNvSpPr/>
          <p:nvPr/>
        </p:nvSpPr>
        <p:spPr>
          <a:xfrm>
            <a:off x="7983939" y="-101271"/>
            <a:ext cx="4289949" cy="6597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8C795A-6252-2740-B61E-E4FB169E964E}"/>
              </a:ext>
            </a:extLst>
          </p:cNvPr>
          <p:cNvSpPr txBox="1"/>
          <p:nvPr/>
        </p:nvSpPr>
        <p:spPr>
          <a:xfrm>
            <a:off x="1910687" y="709683"/>
            <a:ext cx="6073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>
                <a:solidFill>
                  <a:srgbClr val="00B0F0"/>
                </a:solidFill>
              </a:rPr>
              <a:t>Activation</a:t>
            </a:r>
            <a:r>
              <a:rPr lang="cs-CZ" sz="3600" b="1" dirty="0">
                <a:solidFill>
                  <a:srgbClr val="00B0F0"/>
                </a:solidFill>
              </a:rPr>
              <a:t>	    </a:t>
            </a:r>
            <a:r>
              <a:rPr lang="cs-CZ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4055003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EC9575-016A-D841-9F46-02275A76F7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33"/>
          <a:stretch/>
        </p:blipFill>
        <p:spPr>
          <a:xfrm>
            <a:off x="0" y="1842447"/>
            <a:ext cx="12192000" cy="40223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8C795A-6252-2740-B61E-E4FB169E964E}"/>
              </a:ext>
            </a:extLst>
          </p:cNvPr>
          <p:cNvSpPr txBox="1"/>
          <p:nvPr/>
        </p:nvSpPr>
        <p:spPr>
          <a:xfrm>
            <a:off x="1910686" y="709683"/>
            <a:ext cx="10085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>
                <a:solidFill>
                  <a:srgbClr val="00B0F0"/>
                </a:solidFill>
              </a:rPr>
              <a:t>Activation</a:t>
            </a:r>
            <a:r>
              <a:rPr lang="cs-CZ" sz="3600" b="1" dirty="0">
                <a:solidFill>
                  <a:srgbClr val="00B0F0"/>
                </a:solidFill>
              </a:rPr>
              <a:t>	    </a:t>
            </a:r>
            <a:r>
              <a:rPr lang="cs-CZ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Transport		</a:t>
            </a:r>
            <a:r>
              <a:rPr lang="cs-CZ" sz="36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Oxidation</a:t>
            </a:r>
            <a:endParaRPr lang="cs-CZ" sz="36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7053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B908D0-1836-5F42-B8F3-F943A4A89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411" y="0"/>
            <a:ext cx="534614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819BF0-A954-084D-9FF5-E398D7F4238E}"/>
              </a:ext>
            </a:extLst>
          </p:cNvPr>
          <p:cNvSpPr txBox="1"/>
          <p:nvPr/>
        </p:nvSpPr>
        <p:spPr>
          <a:xfrm>
            <a:off x="614150" y="696036"/>
            <a:ext cx="352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/>
              <a:t>Activation</a:t>
            </a:r>
            <a:endParaRPr lang="cs-CZ" sz="36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EFA7C46-3D25-9744-9E49-A1597151AD92}"/>
              </a:ext>
            </a:extLst>
          </p:cNvPr>
          <p:cNvSpPr/>
          <p:nvPr/>
        </p:nvSpPr>
        <p:spPr>
          <a:xfrm>
            <a:off x="8939282" y="1132763"/>
            <a:ext cx="1023583" cy="4640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56D096E-379A-7847-9EA8-40E78098820D}"/>
              </a:ext>
            </a:extLst>
          </p:cNvPr>
          <p:cNvSpPr/>
          <p:nvPr/>
        </p:nvSpPr>
        <p:spPr>
          <a:xfrm>
            <a:off x="8413842" y="6428095"/>
            <a:ext cx="1023583" cy="4162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7169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A7C9C1-437F-7642-A8A1-FF388DEF9A00}"/>
              </a:ext>
            </a:extLst>
          </p:cNvPr>
          <p:cNvSpPr txBox="1"/>
          <p:nvPr/>
        </p:nvSpPr>
        <p:spPr>
          <a:xfrm>
            <a:off x="140375" y="95080"/>
            <a:ext cx="11924246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>
                <a:solidFill>
                  <a:srgbClr val="FF0000"/>
                </a:solidFill>
              </a:rPr>
              <a:t>C</a:t>
            </a:r>
            <a:r>
              <a:rPr lang="cs-CZ" sz="3600" b="1" dirty="0" err="1"/>
              <a:t>itric</a:t>
            </a:r>
            <a:r>
              <a:rPr lang="cs-CZ" sz="3600" b="1" dirty="0"/>
              <a:t> </a:t>
            </a:r>
            <a:r>
              <a:rPr lang="cs-CZ" sz="3600" b="1" dirty="0">
                <a:solidFill>
                  <a:srgbClr val="FF0000"/>
                </a:solidFill>
              </a:rPr>
              <a:t>a</a:t>
            </a:r>
            <a:r>
              <a:rPr lang="cs-CZ" sz="3600" b="1" dirty="0"/>
              <a:t>cid </a:t>
            </a:r>
            <a:r>
              <a:rPr lang="cs-CZ" sz="3600" b="1" dirty="0" err="1">
                <a:solidFill>
                  <a:srgbClr val="FF0000"/>
                </a:solidFill>
              </a:rPr>
              <a:t>c</a:t>
            </a:r>
            <a:r>
              <a:rPr lang="cs-CZ" sz="3600" b="1" dirty="0" err="1"/>
              <a:t>ycle</a:t>
            </a:r>
            <a:r>
              <a:rPr lang="cs-CZ" sz="3600" b="1" dirty="0"/>
              <a:t> </a:t>
            </a:r>
            <a:r>
              <a:rPr lang="cs-CZ" sz="3600" dirty="0" err="1"/>
              <a:t>aka</a:t>
            </a:r>
            <a:r>
              <a:rPr lang="cs-CZ" sz="3600" dirty="0"/>
              <a:t> </a:t>
            </a:r>
            <a:r>
              <a:rPr lang="cs-CZ" sz="3600" b="1" dirty="0"/>
              <a:t>CAC</a:t>
            </a:r>
          </a:p>
          <a:p>
            <a:r>
              <a:rPr lang="cs-CZ" sz="2000" dirty="0" err="1"/>
              <a:t>aka</a:t>
            </a:r>
            <a:r>
              <a:rPr lang="cs-CZ" sz="2000" dirty="0"/>
              <a:t> </a:t>
            </a:r>
          </a:p>
          <a:p>
            <a:r>
              <a:rPr lang="cs-CZ" sz="3600" b="1" dirty="0" err="1">
                <a:solidFill>
                  <a:srgbClr val="FF0000"/>
                </a:solidFill>
              </a:rPr>
              <a:t>T</a:t>
            </a:r>
            <a:r>
              <a:rPr lang="cs-CZ" sz="3600" b="1" dirty="0" err="1"/>
              <a:t>ri</a:t>
            </a:r>
            <a:r>
              <a:rPr lang="cs-CZ" sz="3600" b="1" dirty="0" err="1">
                <a:solidFill>
                  <a:srgbClr val="FF0000"/>
                </a:solidFill>
              </a:rPr>
              <a:t>c</a:t>
            </a:r>
            <a:r>
              <a:rPr lang="cs-CZ" sz="3600" b="1" dirty="0" err="1"/>
              <a:t>arboxcyclic</a:t>
            </a:r>
            <a:r>
              <a:rPr lang="cs-CZ" sz="3600" b="1" dirty="0"/>
              <a:t> </a:t>
            </a:r>
            <a:r>
              <a:rPr lang="cs-CZ" sz="3600" b="1" dirty="0">
                <a:solidFill>
                  <a:srgbClr val="FF0000"/>
                </a:solidFill>
              </a:rPr>
              <a:t>a</a:t>
            </a:r>
            <a:r>
              <a:rPr lang="cs-CZ" sz="3600" b="1" dirty="0"/>
              <a:t>cid </a:t>
            </a:r>
            <a:r>
              <a:rPr lang="cs-CZ" sz="3600" b="1" dirty="0" err="1"/>
              <a:t>cycle</a:t>
            </a:r>
            <a:r>
              <a:rPr lang="cs-CZ" sz="3600" dirty="0"/>
              <a:t> </a:t>
            </a:r>
            <a:r>
              <a:rPr lang="cs-CZ" sz="3600" dirty="0" err="1"/>
              <a:t>aka</a:t>
            </a:r>
            <a:r>
              <a:rPr lang="cs-CZ" sz="3600" dirty="0"/>
              <a:t> </a:t>
            </a:r>
            <a:r>
              <a:rPr lang="cs-CZ" sz="3600" b="1" dirty="0"/>
              <a:t>TCA</a:t>
            </a:r>
          </a:p>
          <a:p>
            <a:r>
              <a:rPr lang="cs-CZ" sz="2000" dirty="0" err="1"/>
              <a:t>aka</a:t>
            </a:r>
            <a:r>
              <a:rPr lang="cs-CZ" sz="2000" dirty="0"/>
              <a:t> </a:t>
            </a:r>
          </a:p>
          <a:p>
            <a:r>
              <a:rPr lang="cs-CZ" sz="3600" b="1" dirty="0"/>
              <a:t>Krebs </a:t>
            </a:r>
            <a:r>
              <a:rPr lang="cs-CZ" sz="3600" b="1" dirty="0" err="1"/>
              <a:t>cycle</a:t>
            </a:r>
            <a:endParaRPr lang="cs-CZ" sz="3600" b="1" dirty="0"/>
          </a:p>
          <a:p>
            <a:endParaRPr lang="cs-CZ" sz="3600" b="1" dirty="0"/>
          </a:p>
          <a:p>
            <a:r>
              <a:rPr lang="cs-CZ" sz="2800" dirty="0"/>
              <a:t>Sir Hans Adolf </a:t>
            </a:r>
            <a:r>
              <a:rPr lang="cs-CZ" sz="2800" b="1" dirty="0"/>
              <a:t>Krebs</a:t>
            </a:r>
            <a:r>
              <a:rPr lang="cs-CZ" sz="2800" dirty="0"/>
              <a:t> 1900 – 1981: </a:t>
            </a:r>
          </a:p>
          <a:p>
            <a:r>
              <a:rPr lang="cs-CZ" sz="2800" dirty="0"/>
              <a:t>. </a:t>
            </a:r>
            <a:r>
              <a:rPr lang="cs-CZ" sz="2800" dirty="0" err="1"/>
              <a:t>German-born</a:t>
            </a:r>
            <a:r>
              <a:rPr lang="cs-CZ" sz="2800" dirty="0"/>
              <a:t> </a:t>
            </a:r>
            <a:r>
              <a:rPr lang="cs-CZ" sz="2800" dirty="0" err="1"/>
              <a:t>British</a:t>
            </a:r>
            <a:r>
              <a:rPr lang="cs-CZ" sz="2800" dirty="0"/>
              <a:t> </a:t>
            </a:r>
            <a:r>
              <a:rPr lang="cs-CZ" sz="2800" dirty="0" err="1"/>
              <a:t>physician</a:t>
            </a:r>
            <a:r>
              <a:rPr lang="cs-CZ" sz="2800" dirty="0"/>
              <a:t> and </a:t>
            </a:r>
            <a:r>
              <a:rPr lang="cs-CZ" sz="2800" dirty="0" err="1"/>
              <a:t>biochemist</a:t>
            </a:r>
            <a:endParaRPr lang="cs-CZ" sz="2800" dirty="0"/>
          </a:p>
          <a:p>
            <a:r>
              <a:rPr lang="cs-CZ" sz="2800" dirty="0"/>
              <a:t>.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pioneer</a:t>
            </a:r>
            <a:r>
              <a:rPr lang="cs-CZ" sz="2800" dirty="0"/>
              <a:t> </a:t>
            </a:r>
            <a:r>
              <a:rPr lang="cs-CZ" sz="2800" dirty="0" err="1"/>
              <a:t>scientist</a:t>
            </a:r>
            <a:r>
              <a:rPr lang="cs-CZ" sz="2800" dirty="0"/>
              <a:t> in study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cellular</a:t>
            </a:r>
            <a:r>
              <a:rPr lang="cs-CZ" sz="2800" dirty="0"/>
              <a:t> </a:t>
            </a:r>
            <a:r>
              <a:rPr lang="cs-CZ" sz="2800" dirty="0" err="1"/>
              <a:t>respiration</a:t>
            </a:r>
            <a:endParaRPr lang="cs-CZ" sz="2800" dirty="0"/>
          </a:p>
          <a:p>
            <a:r>
              <a:rPr lang="cs-CZ" sz="2800" dirty="0"/>
              <a:t>. </a:t>
            </a:r>
            <a:r>
              <a:rPr lang="cs-CZ" sz="2800" dirty="0" err="1"/>
              <a:t>best</a:t>
            </a:r>
            <a:r>
              <a:rPr lang="cs-CZ" sz="2800" dirty="0"/>
              <a:t> </a:t>
            </a:r>
            <a:r>
              <a:rPr lang="cs-CZ" sz="2800" dirty="0" err="1"/>
              <a:t>known</a:t>
            </a:r>
            <a:r>
              <a:rPr lang="cs-CZ" sz="2800" dirty="0"/>
              <a:t> </a:t>
            </a:r>
            <a:r>
              <a:rPr lang="cs-CZ" sz="2800" dirty="0" err="1"/>
              <a:t>for</a:t>
            </a:r>
            <a:r>
              <a:rPr lang="cs-CZ" sz="2800" dirty="0"/>
              <a:t> his </a:t>
            </a:r>
            <a:r>
              <a:rPr lang="cs-CZ" sz="2800" dirty="0" err="1"/>
              <a:t>discoveries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two</a:t>
            </a:r>
            <a:r>
              <a:rPr lang="cs-CZ" sz="2800" dirty="0"/>
              <a:t> </a:t>
            </a:r>
            <a:r>
              <a:rPr lang="cs-CZ" sz="2800" dirty="0" err="1"/>
              <a:t>important</a:t>
            </a:r>
            <a:r>
              <a:rPr lang="cs-CZ" sz="2800" dirty="0"/>
              <a:t> </a:t>
            </a:r>
            <a:r>
              <a:rPr lang="cs-CZ" sz="2800" dirty="0" err="1"/>
              <a:t>chemical</a:t>
            </a:r>
            <a:r>
              <a:rPr lang="cs-CZ" sz="2800" dirty="0"/>
              <a:t> </a:t>
            </a:r>
            <a:r>
              <a:rPr lang="cs-CZ" sz="2800" dirty="0" err="1"/>
              <a:t>reactions</a:t>
            </a:r>
            <a:r>
              <a:rPr lang="cs-CZ" sz="2800" dirty="0"/>
              <a:t> in </a:t>
            </a:r>
            <a:r>
              <a:rPr lang="cs-CZ" sz="2800" dirty="0" err="1"/>
              <a:t>the</a:t>
            </a:r>
            <a:r>
              <a:rPr lang="cs-CZ" sz="2800" dirty="0"/>
              <a:t> body, i) </a:t>
            </a:r>
            <a:r>
              <a:rPr lang="cs-CZ" sz="2800" dirty="0">
                <a:solidFill>
                  <a:srgbClr val="FF0000"/>
                </a:solidFill>
              </a:rPr>
              <a:t>urea </a:t>
            </a:r>
            <a:r>
              <a:rPr lang="cs-CZ" sz="2800" dirty="0" err="1">
                <a:solidFill>
                  <a:srgbClr val="FF0000"/>
                </a:solidFill>
              </a:rPr>
              <a:t>cycle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/>
              <a:t>and </a:t>
            </a:r>
            <a:r>
              <a:rPr lang="cs-CZ" sz="2800" dirty="0" err="1"/>
              <a:t>ii</a:t>
            </a:r>
            <a:r>
              <a:rPr lang="cs-CZ" sz="2800" dirty="0"/>
              <a:t>)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>
                <a:solidFill>
                  <a:srgbClr val="FF0000"/>
                </a:solidFill>
              </a:rPr>
              <a:t>citric</a:t>
            </a:r>
            <a:r>
              <a:rPr lang="cs-CZ" sz="2800" dirty="0">
                <a:solidFill>
                  <a:srgbClr val="FF0000"/>
                </a:solidFill>
              </a:rPr>
              <a:t> acid </a:t>
            </a:r>
            <a:r>
              <a:rPr lang="cs-CZ" sz="2800" dirty="0" err="1">
                <a:solidFill>
                  <a:srgbClr val="FF0000"/>
                </a:solidFill>
              </a:rPr>
              <a:t>cycle</a:t>
            </a:r>
            <a:endParaRPr lang="cs-CZ" sz="2800" dirty="0">
              <a:solidFill>
                <a:srgbClr val="FF0000"/>
              </a:solidFill>
            </a:endParaRPr>
          </a:p>
          <a:p>
            <a:r>
              <a:rPr lang="cs-CZ" sz="2800" dirty="0"/>
              <a:t>. Nobel </a:t>
            </a:r>
            <a:r>
              <a:rPr lang="cs-CZ" sz="2800" dirty="0" err="1"/>
              <a:t>Prize</a:t>
            </a:r>
            <a:r>
              <a:rPr lang="cs-CZ" sz="2800" dirty="0"/>
              <a:t> in </a:t>
            </a:r>
            <a:r>
              <a:rPr lang="cs-CZ" sz="2800" dirty="0" err="1"/>
              <a:t>Physiology</a:t>
            </a:r>
            <a:r>
              <a:rPr lang="cs-CZ" sz="2800" dirty="0"/>
              <a:t> </a:t>
            </a:r>
            <a:r>
              <a:rPr lang="cs-CZ" sz="2800" dirty="0" err="1"/>
              <a:t>or</a:t>
            </a:r>
            <a:r>
              <a:rPr lang="cs-CZ" sz="2800" dirty="0"/>
              <a:t> </a:t>
            </a:r>
            <a:r>
              <a:rPr lang="cs-CZ" sz="2800" dirty="0" err="1"/>
              <a:t>Medicine</a:t>
            </a:r>
            <a:r>
              <a:rPr lang="cs-CZ" sz="2800" dirty="0"/>
              <a:t> in 1953. </a:t>
            </a:r>
          </a:p>
          <a:p>
            <a:r>
              <a:rPr lang="cs-CZ" sz="2800" dirty="0"/>
              <a:t>. </a:t>
            </a:r>
            <a:r>
              <a:rPr lang="cs-CZ" sz="2800" dirty="0" err="1"/>
              <a:t>With</a:t>
            </a:r>
            <a:r>
              <a:rPr lang="cs-CZ" sz="2800" dirty="0"/>
              <a:t> Hans </a:t>
            </a:r>
            <a:r>
              <a:rPr lang="cs-CZ" sz="2800" dirty="0" err="1"/>
              <a:t>Kornberg</a:t>
            </a:r>
            <a:r>
              <a:rPr lang="cs-CZ" sz="2800" dirty="0"/>
              <a:t>, he </a:t>
            </a:r>
            <a:r>
              <a:rPr lang="cs-CZ" sz="2800" dirty="0" err="1"/>
              <a:t>also</a:t>
            </a:r>
            <a:r>
              <a:rPr lang="cs-CZ" sz="2800" dirty="0"/>
              <a:t> </a:t>
            </a:r>
            <a:r>
              <a:rPr lang="cs-CZ" sz="2800" dirty="0" err="1"/>
              <a:t>discovered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glyoxylate</a:t>
            </a:r>
            <a:r>
              <a:rPr lang="cs-CZ" sz="2800" dirty="0"/>
              <a:t> </a:t>
            </a:r>
            <a:r>
              <a:rPr lang="cs-CZ" sz="2800" dirty="0" err="1"/>
              <a:t>cycle</a:t>
            </a:r>
            <a:r>
              <a:rPr lang="cs-CZ" sz="2800" dirty="0"/>
              <a:t> (</a:t>
            </a:r>
            <a:r>
              <a:rPr lang="cs-CZ" sz="2800" dirty="0" err="1"/>
              <a:t>found</a:t>
            </a:r>
            <a:r>
              <a:rPr lang="cs-CZ" sz="2800" dirty="0"/>
              <a:t> in </a:t>
            </a:r>
            <a:r>
              <a:rPr lang="cs-CZ" sz="2800" dirty="0" err="1"/>
              <a:t>plants</a:t>
            </a:r>
            <a:r>
              <a:rPr lang="cs-CZ" sz="2800" dirty="0"/>
              <a:t>, </a:t>
            </a:r>
            <a:r>
              <a:rPr lang="cs-CZ" sz="2800" dirty="0" err="1"/>
              <a:t>bacteria</a:t>
            </a:r>
            <a:r>
              <a:rPr lang="cs-CZ" sz="2800" dirty="0"/>
              <a:t>, </a:t>
            </a:r>
            <a:r>
              <a:rPr lang="cs-CZ" sz="2800" dirty="0" err="1"/>
              <a:t>protists</a:t>
            </a:r>
            <a:r>
              <a:rPr lang="cs-CZ" sz="2800" dirty="0"/>
              <a:t>, and </a:t>
            </a:r>
            <a:r>
              <a:rPr lang="cs-CZ" sz="2800" dirty="0" err="1"/>
              <a:t>fungi</a:t>
            </a:r>
            <a:r>
              <a:rPr lang="cs-CZ" sz="2800" dirty="0"/>
              <a:t>)</a:t>
            </a:r>
          </a:p>
          <a:p>
            <a:pPr algn="r"/>
            <a:r>
              <a:rPr lang="cs-CZ" sz="1600" dirty="0" err="1"/>
              <a:t>aka</a:t>
            </a:r>
            <a:r>
              <a:rPr lang="cs-CZ" sz="1600" dirty="0"/>
              <a:t>: </a:t>
            </a:r>
            <a:r>
              <a:rPr lang="cs-CZ" sz="1600" dirty="0" err="1"/>
              <a:t>also</a:t>
            </a:r>
            <a:r>
              <a:rPr lang="cs-CZ" sz="1600" dirty="0"/>
              <a:t> </a:t>
            </a:r>
            <a:r>
              <a:rPr lang="cs-CZ" sz="1600" dirty="0" err="1"/>
              <a:t>known</a:t>
            </a:r>
            <a:r>
              <a:rPr lang="cs-CZ" sz="1600" dirty="0"/>
              <a:t> 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7433F9-9D6E-3241-A894-0532CA281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716" y="279877"/>
            <a:ext cx="2615063" cy="369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265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C5B09F-F560-2344-A742-B15F5C2EE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380" y="0"/>
            <a:ext cx="888881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52EAA9-3C48-AA4D-B0D3-70CB0B035A0F}"/>
              </a:ext>
            </a:extLst>
          </p:cNvPr>
          <p:cNvSpPr txBox="1"/>
          <p:nvPr/>
        </p:nvSpPr>
        <p:spPr>
          <a:xfrm>
            <a:off x="614150" y="696036"/>
            <a:ext cx="352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/>
              <a:t>Activation</a:t>
            </a:r>
            <a:endParaRPr lang="cs-CZ" sz="36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D9B186C-43B0-CF42-87A5-4BAE224DF7AE}"/>
              </a:ext>
            </a:extLst>
          </p:cNvPr>
          <p:cNvSpPr/>
          <p:nvPr/>
        </p:nvSpPr>
        <p:spPr>
          <a:xfrm>
            <a:off x="3623480" y="6182435"/>
            <a:ext cx="2094932" cy="4640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53F1239-FAAE-5843-8B3D-D9436C541523}"/>
              </a:ext>
            </a:extLst>
          </p:cNvPr>
          <p:cNvSpPr/>
          <p:nvPr/>
        </p:nvSpPr>
        <p:spPr>
          <a:xfrm>
            <a:off x="6482687" y="6182435"/>
            <a:ext cx="2743200" cy="6755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40593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0FCE01-7519-4A43-BD3E-C5559AC4FE71}"/>
              </a:ext>
            </a:extLst>
          </p:cNvPr>
          <p:cNvSpPr txBox="1"/>
          <p:nvPr/>
        </p:nvSpPr>
        <p:spPr>
          <a:xfrm>
            <a:off x="177418" y="300246"/>
            <a:ext cx="352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Transport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5DD37E-D675-BD4C-82F6-DC58DFA46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090" y="635948"/>
            <a:ext cx="3620620" cy="18742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A547C0-48CE-8940-9375-624699C7C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058" y="654271"/>
            <a:ext cx="5067782" cy="20149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3D5DFD-7F52-8C4E-BC3A-AAB7604AD4DF}"/>
              </a:ext>
            </a:extLst>
          </p:cNvPr>
          <p:cNvSpPr txBox="1"/>
          <p:nvPr/>
        </p:nvSpPr>
        <p:spPr>
          <a:xfrm>
            <a:off x="68241" y="2587365"/>
            <a:ext cx="123921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quaternary</a:t>
            </a:r>
            <a:r>
              <a:rPr lang="cs-CZ" sz="2400" dirty="0"/>
              <a:t> </a:t>
            </a:r>
            <a:r>
              <a:rPr lang="cs-CZ" sz="2400" dirty="0" err="1"/>
              <a:t>ammonium</a:t>
            </a:r>
            <a:r>
              <a:rPr lang="cs-CZ" sz="2400" dirty="0"/>
              <a:t> </a:t>
            </a:r>
            <a:r>
              <a:rPr lang="cs-CZ" sz="2400" dirty="0" err="1"/>
              <a:t>compound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involved</a:t>
            </a:r>
            <a:r>
              <a:rPr lang="cs-CZ" sz="2400" dirty="0"/>
              <a:t> in </a:t>
            </a:r>
            <a:r>
              <a:rPr lang="cs-CZ" sz="2400" dirty="0" err="1"/>
              <a:t>metabolism</a:t>
            </a:r>
            <a:r>
              <a:rPr lang="cs-CZ" sz="2400" dirty="0"/>
              <a:t> in most </a:t>
            </a:r>
            <a:r>
              <a:rPr lang="cs-CZ" sz="2400" dirty="0" err="1"/>
              <a:t>mammals</a:t>
            </a:r>
            <a:r>
              <a:rPr lang="cs-CZ" sz="2400" dirty="0"/>
              <a:t>, </a:t>
            </a:r>
            <a:r>
              <a:rPr lang="cs-CZ" sz="2400" dirty="0" err="1"/>
              <a:t>plants</a:t>
            </a:r>
            <a:r>
              <a:rPr lang="cs-CZ" sz="2400" dirty="0"/>
              <a:t> and </a:t>
            </a:r>
            <a:r>
              <a:rPr lang="cs-CZ" sz="2400" dirty="0" err="1"/>
              <a:t>some</a:t>
            </a:r>
            <a:r>
              <a:rPr lang="cs-CZ" sz="2400" dirty="0"/>
              <a:t> </a:t>
            </a:r>
            <a:r>
              <a:rPr lang="cs-CZ" sz="2400" dirty="0" err="1"/>
              <a:t>bacteria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may</a:t>
            </a:r>
            <a:r>
              <a:rPr lang="cs-CZ" sz="2400" dirty="0"/>
              <a:t> </a:t>
            </a:r>
            <a:r>
              <a:rPr lang="cs-CZ" sz="2400" dirty="0" err="1"/>
              <a:t>exist</a:t>
            </a:r>
            <a:r>
              <a:rPr lang="cs-CZ" sz="2400" dirty="0"/>
              <a:t> in </a:t>
            </a:r>
            <a:r>
              <a:rPr lang="cs-CZ" sz="2400" dirty="0" err="1"/>
              <a:t>two</a:t>
            </a:r>
            <a:r>
              <a:rPr lang="cs-CZ" sz="2400" dirty="0"/>
              <a:t> </a:t>
            </a:r>
            <a:r>
              <a:rPr lang="cs-CZ" sz="2400" dirty="0" err="1"/>
              <a:t>isomers</a:t>
            </a:r>
            <a:r>
              <a:rPr lang="cs-CZ" sz="2400" dirty="0"/>
              <a:t>, </a:t>
            </a:r>
            <a:r>
              <a:rPr lang="cs-CZ" sz="2400" dirty="0" err="1"/>
              <a:t>labeled</a:t>
            </a:r>
            <a:r>
              <a:rPr lang="cs-CZ" sz="2400" dirty="0"/>
              <a:t> </a:t>
            </a:r>
            <a:r>
              <a:rPr lang="cs-CZ" sz="2400" b="1" dirty="0">
                <a:solidFill>
                  <a:srgbClr val="FF0000"/>
                </a:solidFill>
              </a:rPr>
              <a:t>D-</a:t>
            </a:r>
            <a:r>
              <a:rPr lang="cs-CZ" sz="2400" b="1" dirty="0" err="1">
                <a:solidFill>
                  <a:srgbClr val="FF0000"/>
                </a:solidFill>
              </a:rPr>
              <a:t>carnitine</a:t>
            </a:r>
            <a:r>
              <a:rPr lang="cs-CZ" sz="2400" b="1" dirty="0"/>
              <a:t> </a:t>
            </a:r>
            <a:r>
              <a:rPr lang="cs-CZ" sz="2400" dirty="0"/>
              <a:t>and </a:t>
            </a:r>
            <a:r>
              <a:rPr lang="cs-CZ" sz="2400" b="1" dirty="0">
                <a:solidFill>
                  <a:srgbClr val="FF0000"/>
                </a:solidFill>
              </a:rPr>
              <a:t>L-</a:t>
            </a:r>
            <a:r>
              <a:rPr lang="cs-CZ" sz="2400" b="1" dirty="0" err="1">
                <a:solidFill>
                  <a:srgbClr val="FF0000"/>
                </a:solidFill>
              </a:rPr>
              <a:t>carnitine</a:t>
            </a:r>
            <a:r>
              <a:rPr lang="cs-CZ" sz="2400" dirty="0"/>
              <a:t>, as </a:t>
            </a:r>
            <a:r>
              <a:rPr lang="cs-CZ" sz="2400" dirty="0" err="1"/>
              <a:t>they</a:t>
            </a:r>
            <a:r>
              <a:rPr lang="cs-CZ" sz="2400" dirty="0"/>
              <a:t> are </a:t>
            </a:r>
            <a:r>
              <a:rPr lang="cs-CZ" sz="2400" dirty="0" err="1"/>
              <a:t>optically</a:t>
            </a:r>
            <a:r>
              <a:rPr lang="cs-CZ" sz="2400" dirty="0"/>
              <a:t> </a:t>
            </a:r>
            <a:r>
              <a:rPr lang="cs-CZ" sz="2400" dirty="0" err="1"/>
              <a:t>active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@ RT </a:t>
            </a:r>
            <a:r>
              <a:rPr lang="cs-CZ" sz="2400" dirty="0" err="1"/>
              <a:t>white</a:t>
            </a:r>
            <a:r>
              <a:rPr lang="cs-CZ" sz="2400" dirty="0"/>
              <a:t> </a:t>
            </a:r>
            <a:r>
              <a:rPr lang="cs-CZ" sz="2400" dirty="0" err="1"/>
              <a:t>powder</a:t>
            </a:r>
            <a:r>
              <a:rPr lang="cs-CZ" sz="2400" dirty="0"/>
              <a:t>, </a:t>
            </a:r>
            <a:r>
              <a:rPr lang="cs-CZ" sz="2400" b="1" dirty="0" err="1"/>
              <a:t>water-soluble</a:t>
            </a:r>
            <a:r>
              <a:rPr lang="cs-CZ" sz="2400" b="1" dirty="0"/>
              <a:t> </a:t>
            </a:r>
            <a:r>
              <a:rPr lang="cs-CZ" sz="2400" b="1" dirty="0" err="1"/>
              <a:t>zwitterion</a:t>
            </a:r>
            <a:r>
              <a:rPr lang="cs-CZ" sz="2400" b="1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low</a:t>
            </a:r>
            <a:r>
              <a:rPr lang="cs-CZ" sz="2400" dirty="0"/>
              <a:t> toxicity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in </a:t>
            </a:r>
            <a:r>
              <a:rPr lang="cs-CZ" sz="2400" dirty="0" err="1"/>
              <a:t>animals</a:t>
            </a:r>
            <a:r>
              <a:rPr lang="cs-CZ" sz="2400" dirty="0"/>
              <a:t> as </a:t>
            </a:r>
            <a:r>
              <a:rPr lang="cs-CZ" sz="2400" dirty="0" err="1"/>
              <a:t>the</a:t>
            </a:r>
            <a:r>
              <a:rPr lang="cs-CZ" sz="2400" dirty="0"/>
              <a:t> L-</a:t>
            </a:r>
            <a:r>
              <a:rPr lang="cs-CZ" sz="2400" dirty="0" err="1"/>
              <a:t>enantiomer</a:t>
            </a:r>
            <a:r>
              <a:rPr lang="cs-CZ" sz="2400" dirty="0"/>
              <a:t> </a:t>
            </a:r>
            <a:r>
              <a:rPr lang="cs-CZ" sz="2400" dirty="0" err="1"/>
              <a:t>only</a:t>
            </a:r>
            <a:r>
              <a:rPr lang="cs-CZ" sz="2400" dirty="0"/>
              <a:t>, and </a:t>
            </a:r>
            <a:r>
              <a:rPr lang="cs-CZ" sz="2400" b="1" dirty="0">
                <a:solidFill>
                  <a:srgbClr val="FF0000"/>
                </a:solidFill>
              </a:rPr>
              <a:t>D-</a:t>
            </a:r>
            <a:r>
              <a:rPr lang="cs-CZ" sz="2400" b="1" dirty="0" err="1">
                <a:solidFill>
                  <a:srgbClr val="FF0000"/>
                </a:solidFill>
              </a:rPr>
              <a:t>carnitine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is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toxic</a:t>
            </a:r>
            <a:r>
              <a:rPr lang="cs-CZ" sz="2400" dirty="0"/>
              <a:t> </a:t>
            </a:r>
            <a:r>
              <a:rPr lang="cs-CZ" sz="2400" b="1" dirty="0"/>
              <a:t>=&gt;</a:t>
            </a:r>
            <a:r>
              <a:rPr lang="cs-CZ" sz="2400" dirty="0"/>
              <a:t> </a:t>
            </a:r>
            <a:r>
              <a:rPr lang="cs-CZ" sz="2400" b="1" dirty="0" err="1"/>
              <a:t>inhibits</a:t>
            </a:r>
            <a:r>
              <a:rPr lang="cs-CZ" sz="2400" b="1" dirty="0"/>
              <a:t> L-</a:t>
            </a:r>
            <a:r>
              <a:rPr lang="cs-CZ" sz="2400" b="1" dirty="0" err="1"/>
              <a:t>carnitine</a:t>
            </a:r>
            <a:endParaRPr lang="cs-CZ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most </a:t>
            </a:r>
            <a:r>
              <a:rPr lang="cs-CZ" sz="2400" dirty="0" err="1"/>
              <a:t>accumulated</a:t>
            </a:r>
            <a:r>
              <a:rPr lang="cs-CZ" sz="2400" dirty="0"/>
              <a:t> in </a:t>
            </a:r>
            <a:r>
              <a:rPr lang="cs-CZ" sz="2400" dirty="0" err="1"/>
              <a:t>cardiac</a:t>
            </a:r>
            <a:r>
              <a:rPr lang="cs-CZ" sz="2400" dirty="0"/>
              <a:t> and </a:t>
            </a:r>
            <a:r>
              <a:rPr lang="cs-CZ" sz="2400" dirty="0" err="1"/>
              <a:t>skeletal</a:t>
            </a:r>
            <a:r>
              <a:rPr lang="cs-CZ" sz="2400" dirty="0"/>
              <a:t> </a:t>
            </a:r>
            <a:r>
              <a:rPr lang="cs-CZ" sz="2400" dirty="0" err="1"/>
              <a:t>muscles</a:t>
            </a:r>
            <a:r>
              <a:rPr lang="cs-CZ" sz="2400" dirty="0"/>
              <a:t> as </a:t>
            </a: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accounts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0.1%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its</a:t>
            </a:r>
            <a:r>
              <a:rPr lang="cs-CZ" sz="2400" dirty="0"/>
              <a:t> dry </a:t>
            </a:r>
            <a:r>
              <a:rPr lang="cs-CZ" sz="2400" dirty="0" err="1"/>
              <a:t>matter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synthesized</a:t>
            </a:r>
            <a:r>
              <a:rPr lang="cs-CZ" sz="2400" dirty="0"/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from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lysine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side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chains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to </a:t>
            </a:r>
            <a:r>
              <a:rPr lang="cs-CZ" sz="2400" dirty="0" err="1"/>
              <a:t>keep</a:t>
            </a:r>
            <a:r>
              <a:rPr lang="cs-CZ" sz="2400" dirty="0"/>
              <a:t> up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needs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energy</a:t>
            </a:r>
            <a:r>
              <a:rPr lang="cs-CZ" sz="2400" dirty="0"/>
              <a:t> </a:t>
            </a:r>
            <a:r>
              <a:rPr lang="cs-CZ" sz="2400" dirty="0" err="1"/>
              <a:t>production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some</a:t>
            </a:r>
            <a:r>
              <a:rPr lang="cs-CZ" sz="2400" dirty="0"/>
              <a:t> </a:t>
            </a:r>
            <a:r>
              <a:rPr lang="cs-CZ" sz="2400" dirty="0" err="1"/>
              <a:t>individuals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genetic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medical</a:t>
            </a:r>
            <a:r>
              <a:rPr lang="cs-CZ" sz="2400" dirty="0"/>
              <a:t> </a:t>
            </a:r>
            <a:r>
              <a:rPr lang="cs-CZ" sz="2400" dirty="0" err="1"/>
              <a:t>disorders</a:t>
            </a:r>
            <a:r>
              <a:rPr lang="cs-CZ" sz="2400" dirty="0"/>
              <a:t> (</a:t>
            </a:r>
            <a:r>
              <a:rPr lang="cs-CZ" sz="2400" dirty="0" err="1"/>
              <a:t>like</a:t>
            </a:r>
            <a:r>
              <a:rPr lang="cs-CZ" sz="2400" dirty="0"/>
              <a:t> </a:t>
            </a:r>
            <a:r>
              <a:rPr lang="cs-CZ" sz="2400" dirty="0" err="1"/>
              <a:t>preterm</a:t>
            </a:r>
            <a:r>
              <a:rPr lang="cs-CZ" sz="2400" dirty="0"/>
              <a:t> </a:t>
            </a:r>
            <a:r>
              <a:rPr lang="cs-CZ" sz="2400" dirty="0" err="1"/>
              <a:t>infants</a:t>
            </a:r>
            <a:r>
              <a:rPr lang="cs-CZ" sz="2400" dirty="0"/>
              <a:t>) </a:t>
            </a:r>
            <a:r>
              <a:rPr lang="cs-CZ" sz="2400" dirty="0" err="1"/>
              <a:t>cannot</a:t>
            </a:r>
            <a:r>
              <a:rPr lang="cs-CZ" sz="2400" dirty="0"/>
              <a:t> make </a:t>
            </a:r>
            <a:r>
              <a:rPr lang="cs-CZ" sz="2400" dirty="0" err="1"/>
              <a:t>enough</a:t>
            </a:r>
            <a:r>
              <a:rPr lang="cs-CZ" sz="2400" dirty="0"/>
              <a:t>, so </a:t>
            </a:r>
            <a:r>
              <a:rPr lang="cs-CZ" sz="2400" dirty="0" err="1"/>
              <a:t>this</a:t>
            </a:r>
            <a:r>
              <a:rPr lang="cs-CZ" sz="2400" dirty="0"/>
              <a:t> </a:t>
            </a:r>
            <a:r>
              <a:rPr lang="cs-CZ" sz="2400" dirty="0" err="1"/>
              <a:t>makes</a:t>
            </a:r>
            <a:r>
              <a:rPr lang="cs-CZ" sz="2400" dirty="0"/>
              <a:t> </a:t>
            </a:r>
            <a:r>
              <a:rPr lang="cs-CZ" sz="2400" dirty="0" err="1"/>
              <a:t>carnitine</a:t>
            </a:r>
            <a:r>
              <a:rPr lang="cs-CZ" sz="2400" dirty="0"/>
              <a:t> a </a:t>
            </a:r>
            <a:r>
              <a:rPr lang="cs-CZ" sz="2400" dirty="0" err="1"/>
              <a:t>conditionally</a:t>
            </a:r>
            <a:r>
              <a:rPr lang="cs-CZ" sz="2400" dirty="0"/>
              <a:t> </a:t>
            </a:r>
            <a:r>
              <a:rPr lang="cs-CZ" sz="2400" dirty="0" err="1"/>
              <a:t>essential</a:t>
            </a:r>
            <a:r>
              <a:rPr lang="cs-CZ" sz="2400" dirty="0"/>
              <a:t> </a:t>
            </a:r>
            <a:r>
              <a:rPr lang="cs-CZ" sz="2400" dirty="0" err="1"/>
              <a:t>nutrient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them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320279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0784C35-130E-694C-AF90-10521026C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229" y="218358"/>
            <a:ext cx="5067782" cy="20149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0C0D9F-FBED-2B42-BA4F-8A9EA97E56B3}"/>
              </a:ext>
            </a:extLst>
          </p:cNvPr>
          <p:cNvSpPr txBox="1"/>
          <p:nvPr/>
        </p:nvSpPr>
        <p:spPr>
          <a:xfrm>
            <a:off x="177418" y="300246"/>
            <a:ext cx="352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Transport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787CDB7-B3D3-AD45-8CFF-88B07690C041}"/>
              </a:ext>
            </a:extLst>
          </p:cNvPr>
          <p:cNvGrpSpPr/>
          <p:nvPr/>
        </p:nvGrpSpPr>
        <p:grpSpPr>
          <a:xfrm>
            <a:off x="-150125" y="2210943"/>
            <a:ext cx="12342125" cy="4022347"/>
            <a:chOff x="-150125" y="1842447"/>
            <a:chExt cx="12342125" cy="402234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D6A1FA0-AB9E-814B-BA2C-881DE4E350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433"/>
            <a:stretch/>
          </p:blipFill>
          <p:spPr>
            <a:xfrm>
              <a:off x="0" y="1842447"/>
              <a:ext cx="12192000" cy="4022347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B044895-2592-E74A-B8D6-B99E421A62BD}"/>
                </a:ext>
              </a:extLst>
            </p:cNvPr>
            <p:cNvSpPr/>
            <p:nvPr/>
          </p:nvSpPr>
          <p:spPr>
            <a:xfrm>
              <a:off x="-150125" y="1842447"/>
              <a:ext cx="2879677" cy="982640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CE64EF0-1A9C-F54A-A9CF-A7727AED08B6}"/>
                </a:ext>
              </a:extLst>
            </p:cNvPr>
            <p:cNvSpPr/>
            <p:nvPr/>
          </p:nvSpPr>
          <p:spPr>
            <a:xfrm>
              <a:off x="15923" y="2336044"/>
              <a:ext cx="2072184" cy="1212373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260C48A-0A33-804D-91DA-71EF08BF1B53}"/>
                </a:ext>
              </a:extLst>
            </p:cNvPr>
            <p:cNvSpPr/>
            <p:nvPr/>
          </p:nvSpPr>
          <p:spPr>
            <a:xfrm>
              <a:off x="15923" y="3377089"/>
              <a:ext cx="2392907" cy="1727174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3FCA9ADB-3315-E94C-A2D2-A5904F415E8D}"/>
              </a:ext>
            </a:extLst>
          </p:cNvPr>
          <p:cNvSpPr/>
          <p:nvPr/>
        </p:nvSpPr>
        <p:spPr>
          <a:xfrm>
            <a:off x="0" y="3993157"/>
            <a:ext cx="1897039" cy="2031604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5561D3-8BD4-3B4A-9212-B19A7465A165}"/>
              </a:ext>
            </a:extLst>
          </p:cNvPr>
          <p:cNvSpPr/>
          <p:nvPr/>
        </p:nvSpPr>
        <p:spPr>
          <a:xfrm>
            <a:off x="1910687" y="5365367"/>
            <a:ext cx="1801501" cy="6320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D7984B-4E74-EC44-80E3-424F1B4245C0}"/>
              </a:ext>
            </a:extLst>
          </p:cNvPr>
          <p:cNvSpPr/>
          <p:nvPr/>
        </p:nvSpPr>
        <p:spPr>
          <a:xfrm>
            <a:off x="9398712" y="2616077"/>
            <a:ext cx="1801501" cy="6320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CD4A49-57E4-4340-A39F-E8E5CA89E369}"/>
              </a:ext>
            </a:extLst>
          </p:cNvPr>
          <p:cNvSpPr txBox="1"/>
          <p:nvPr/>
        </p:nvSpPr>
        <p:spPr>
          <a:xfrm>
            <a:off x="2088107" y="6001274"/>
            <a:ext cx="1351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CAT 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D968AF-D514-7743-A807-F31482EE7D1E}"/>
              </a:ext>
            </a:extLst>
          </p:cNvPr>
          <p:cNvSpPr txBox="1"/>
          <p:nvPr/>
        </p:nvSpPr>
        <p:spPr>
          <a:xfrm>
            <a:off x="9623897" y="2236844"/>
            <a:ext cx="1351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CAT II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783008-A03F-D34C-AFB8-6F0C4AE1F882}"/>
              </a:ext>
            </a:extLst>
          </p:cNvPr>
          <p:cNvSpPr/>
          <p:nvPr/>
        </p:nvSpPr>
        <p:spPr>
          <a:xfrm>
            <a:off x="8529851" y="5365367"/>
            <a:ext cx="1417042" cy="3666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4A746FA-E09D-154A-A7A9-972002C9AEF6}"/>
              </a:ext>
            </a:extLst>
          </p:cNvPr>
          <p:cNvSpPr/>
          <p:nvPr/>
        </p:nvSpPr>
        <p:spPr>
          <a:xfrm>
            <a:off x="5142884" y="3321134"/>
            <a:ext cx="1899362" cy="982640"/>
          </a:xfrm>
          <a:prstGeom prst="rect">
            <a:avLst/>
          </a:prstGeom>
          <a:solidFill>
            <a:srgbClr val="FFE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5717220-642B-FF44-8756-ED6F35D1DA29}"/>
              </a:ext>
            </a:extLst>
          </p:cNvPr>
          <p:cNvSpPr/>
          <p:nvPr/>
        </p:nvSpPr>
        <p:spPr>
          <a:xfrm>
            <a:off x="7042246" y="2210943"/>
            <a:ext cx="5149754" cy="3813818"/>
          </a:xfrm>
          <a:prstGeom prst="rect">
            <a:avLst/>
          </a:prstGeom>
          <a:solidFill>
            <a:srgbClr val="FFE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E124C5-7895-0642-ACCE-361490736A3D}"/>
              </a:ext>
            </a:extLst>
          </p:cNvPr>
          <p:cNvSpPr/>
          <p:nvPr/>
        </p:nvSpPr>
        <p:spPr>
          <a:xfrm>
            <a:off x="5247376" y="3881112"/>
            <a:ext cx="1899362" cy="982640"/>
          </a:xfrm>
          <a:prstGeom prst="rect">
            <a:avLst/>
          </a:prstGeom>
          <a:solidFill>
            <a:srgbClr val="FFE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85FA5CD-A67A-E54D-9B01-AB3B07424F13}"/>
              </a:ext>
            </a:extLst>
          </p:cNvPr>
          <p:cNvSpPr/>
          <p:nvPr/>
        </p:nvSpPr>
        <p:spPr>
          <a:xfrm>
            <a:off x="5901981" y="4517639"/>
            <a:ext cx="1899362" cy="982640"/>
          </a:xfrm>
          <a:prstGeom prst="rect">
            <a:avLst/>
          </a:prstGeom>
          <a:solidFill>
            <a:srgbClr val="FFE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562FCF-AC82-A74C-87E3-1DF6079E74ED}"/>
              </a:ext>
            </a:extLst>
          </p:cNvPr>
          <p:cNvSpPr/>
          <p:nvPr/>
        </p:nvSpPr>
        <p:spPr>
          <a:xfrm>
            <a:off x="4137641" y="3626498"/>
            <a:ext cx="1005243" cy="3173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1778B2C-4B1E-4F48-9D4F-BC7FD2257058}"/>
              </a:ext>
            </a:extLst>
          </p:cNvPr>
          <p:cNvSpPr/>
          <p:nvPr/>
        </p:nvSpPr>
        <p:spPr>
          <a:xfrm>
            <a:off x="3601942" y="3993157"/>
            <a:ext cx="1652445" cy="8705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4925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0784C35-130E-694C-AF90-10521026C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229" y="218358"/>
            <a:ext cx="5067782" cy="20149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0C0D9F-FBED-2B42-BA4F-8A9EA97E56B3}"/>
              </a:ext>
            </a:extLst>
          </p:cNvPr>
          <p:cNvSpPr txBox="1"/>
          <p:nvPr/>
        </p:nvSpPr>
        <p:spPr>
          <a:xfrm>
            <a:off x="177418" y="300246"/>
            <a:ext cx="352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Transport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787CDB7-B3D3-AD45-8CFF-88B07690C041}"/>
              </a:ext>
            </a:extLst>
          </p:cNvPr>
          <p:cNvGrpSpPr/>
          <p:nvPr/>
        </p:nvGrpSpPr>
        <p:grpSpPr>
          <a:xfrm>
            <a:off x="-150125" y="2210943"/>
            <a:ext cx="12342125" cy="4022347"/>
            <a:chOff x="-150125" y="1842447"/>
            <a:chExt cx="12342125" cy="402234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D6A1FA0-AB9E-814B-BA2C-881DE4E350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433"/>
            <a:stretch/>
          </p:blipFill>
          <p:spPr>
            <a:xfrm>
              <a:off x="0" y="1842447"/>
              <a:ext cx="12192000" cy="4022347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B044895-2592-E74A-B8D6-B99E421A62BD}"/>
                </a:ext>
              </a:extLst>
            </p:cNvPr>
            <p:cNvSpPr/>
            <p:nvPr/>
          </p:nvSpPr>
          <p:spPr>
            <a:xfrm>
              <a:off x="-150125" y="1842447"/>
              <a:ext cx="2879677" cy="982640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CE64EF0-1A9C-F54A-A9CF-A7727AED08B6}"/>
                </a:ext>
              </a:extLst>
            </p:cNvPr>
            <p:cNvSpPr/>
            <p:nvPr/>
          </p:nvSpPr>
          <p:spPr>
            <a:xfrm>
              <a:off x="15923" y="2336044"/>
              <a:ext cx="2072184" cy="1212373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260C48A-0A33-804D-91DA-71EF08BF1B53}"/>
                </a:ext>
              </a:extLst>
            </p:cNvPr>
            <p:cNvSpPr/>
            <p:nvPr/>
          </p:nvSpPr>
          <p:spPr>
            <a:xfrm>
              <a:off x="15923" y="3377089"/>
              <a:ext cx="2392907" cy="1727174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3FCA9ADB-3315-E94C-A2D2-A5904F415E8D}"/>
              </a:ext>
            </a:extLst>
          </p:cNvPr>
          <p:cNvSpPr/>
          <p:nvPr/>
        </p:nvSpPr>
        <p:spPr>
          <a:xfrm>
            <a:off x="0" y="3993157"/>
            <a:ext cx="1897039" cy="2031604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5561D3-8BD4-3B4A-9212-B19A7465A165}"/>
              </a:ext>
            </a:extLst>
          </p:cNvPr>
          <p:cNvSpPr/>
          <p:nvPr/>
        </p:nvSpPr>
        <p:spPr>
          <a:xfrm>
            <a:off x="1910687" y="5365367"/>
            <a:ext cx="1801501" cy="6320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CD4A49-57E4-4340-A39F-E8E5CA89E369}"/>
              </a:ext>
            </a:extLst>
          </p:cNvPr>
          <p:cNvSpPr txBox="1"/>
          <p:nvPr/>
        </p:nvSpPr>
        <p:spPr>
          <a:xfrm>
            <a:off x="2088107" y="6001274"/>
            <a:ext cx="1351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CAT I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783008-A03F-D34C-AFB8-6F0C4AE1F882}"/>
              </a:ext>
            </a:extLst>
          </p:cNvPr>
          <p:cNvSpPr/>
          <p:nvPr/>
        </p:nvSpPr>
        <p:spPr>
          <a:xfrm>
            <a:off x="8529851" y="5365367"/>
            <a:ext cx="1417042" cy="3666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D63FCC-0CFD-D843-8D81-5D6B781666BF}"/>
              </a:ext>
            </a:extLst>
          </p:cNvPr>
          <p:cNvSpPr txBox="1"/>
          <p:nvPr/>
        </p:nvSpPr>
        <p:spPr>
          <a:xfrm>
            <a:off x="8022560" y="5729806"/>
            <a:ext cx="2829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>
                <a:solidFill>
                  <a:srgbClr val="FF0000"/>
                </a:solidFill>
              </a:rPr>
              <a:t>Carnitine-acylcarnitine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translocase</a:t>
            </a:r>
            <a:endParaRPr lang="cs-CZ" sz="2400" b="1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C83CFB-BACD-C64E-9665-E3D72E7C74DE}"/>
              </a:ext>
            </a:extLst>
          </p:cNvPr>
          <p:cNvSpPr/>
          <p:nvPr/>
        </p:nvSpPr>
        <p:spPr>
          <a:xfrm>
            <a:off x="3601942" y="3993157"/>
            <a:ext cx="1652445" cy="8705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F7AB52-89E7-8342-977B-5EDB25A6BBD9}"/>
              </a:ext>
            </a:extLst>
          </p:cNvPr>
          <p:cNvSpPr/>
          <p:nvPr/>
        </p:nvSpPr>
        <p:spPr>
          <a:xfrm>
            <a:off x="4137641" y="3626498"/>
            <a:ext cx="1005243" cy="3173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86ADFC0-54D0-7741-853B-5E7A96EEDC64}"/>
              </a:ext>
            </a:extLst>
          </p:cNvPr>
          <p:cNvSpPr/>
          <p:nvPr/>
        </p:nvSpPr>
        <p:spPr>
          <a:xfrm>
            <a:off x="7807585" y="2661422"/>
            <a:ext cx="4070425" cy="695928"/>
          </a:xfrm>
          <a:prstGeom prst="rect">
            <a:avLst/>
          </a:prstGeom>
          <a:solidFill>
            <a:srgbClr val="FBF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9C5A2C-C13E-E141-967B-71DC641CAAFB}"/>
              </a:ext>
            </a:extLst>
          </p:cNvPr>
          <p:cNvSpPr/>
          <p:nvPr/>
        </p:nvSpPr>
        <p:spPr>
          <a:xfrm rot="1151012">
            <a:off x="7897813" y="3210866"/>
            <a:ext cx="3273129" cy="785349"/>
          </a:xfrm>
          <a:prstGeom prst="rect">
            <a:avLst/>
          </a:prstGeom>
          <a:solidFill>
            <a:srgbClr val="FBF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D71B64-D94A-A148-9FC4-56666AFC7001}"/>
              </a:ext>
            </a:extLst>
          </p:cNvPr>
          <p:cNvSpPr/>
          <p:nvPr/>
        </p:nvSpPr>
        <p:spPr>
          <a:xfrm rot="5400000">
            <a:off x="9571848" y="2452870"/>
            <a:ext cx="2447061" cy="2456596"/>
          </a:xfrm>
          <a:prstGeom prst="rect">
            <a:avLst/>
          </a:prstGeom>
          <a:solidFill>
            <a:srgbClr val="FBF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0B41A3C-F9E9-554C-BF18-757D42BB3F3B}"/>
              </a:ext>
            </a:extLst>
          </p:cNvPr>
          <p:cNvSpPr/>
          <p:nvPr/>
        </p:nvSpPr>
        <p:spPr>
          <a:xfrm rot="5400000">
            <a:off x="10028655" y="4139543"/>
            <a:ext cx="307934" cy="1377914"/>
          </a:xfrm>
          <a:prstGeom prst="rect">
            <a:avLst/>
          </a:prstGeom>
          <a:solidFill>
            <a:srgbClr val="FBF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8100CF7-39EE-CA42-9248-E3611DBC4184}"/>
              </a:ext>
            </a:extLst>
          </p:cNvPr>
          <p:cNvSpPr/>
          <p:nvPr/>
        </p:nvSpPr>
        <p:spPr>
          <a:xfrm rot="4901135">
            <a:off x="8605744" y="3143852"/>
            <a:ext cx="727372" cy="1405138"/>
          </a:xfrm>
          <a:prstGeom prst="rect">
            <a:avLst/>
          </a:prstGeom>
          <a:solidFill>
            <a:srgbClr val="FBF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84A744-BECF-E247-A170-7E2E2A46DAB9}"/>
              </a:ext>
            </a:extLst>
          </p:cNvPr>
          <p:cNvSpPr/>
          <p:nvPr/>
        </p:nvSpPr>
        <p:spPr>
          <a:xfrm>
            <a:off x="8665725" y="4389708"/>
            <a:ext cx="1652445" cy="8705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8595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0784C35-130E-694C-AF90-10521026C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229" y="218358"/>
            <a:ext cx="5067782" cy="20149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0C0D9F-FBED-2B42-BA4F-8A9EA97E56B3}"/>
              </a:ext>
            </a:extLst>
          </p:cNvPr>
          <p:cNvSpPr txBox="1"/>
          <p:nvPr/>
        </p:nvSpPr>
        <p:spPr>
          <a:xfrm>
            <a:off x="177418" y="300246"/>
            <a:ext cx="352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Transport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787CDB7-B3D3-AD45-8CFF-88B07690C041}"/>
              </a:ext>
            </a:extLst>
          </p:cNvPr>
          <p:cNvGrpSpPr/>
          <p:nvPr/>
        </p:nvGrpSpPr>
        <p:grpSpPr>
          <a:xfrm>
            <a:off x="-150125" y="2210943"/>
            <a:ext cx="12342125" cy="4022347"/>
            <a:chOff x="-150125" y="1842447"/>
            <a:chExt cx="12342125" cy="402234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D6A1FA0-AB9E-814B-BA2C-881DE4E350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433"/>
            <a:stretch/>
          </p:blipFill>
          <p:spPr>
            <a:xfrm>
              <a:off x="0" y="1842447"/>
              <a:ext cx="12192000" cy="4022347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B044895-2592-E74A-B8D6-B99E421A62BD}"/>
                </a:ext>
              </a:extLst>
            </p:cNvPr>
            <p:cNvSpPr/>
            <p:nvPr/>
          </p:nvSpPr>
          <p:spPr>
            <a:xfrm>
              <a:off x="-150125" y="1842447"/>
              <a:ext cx="2879677" cy="982640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CE64EF0-1A9C-F54A-A9CF-A7727AED08B6}"/>
                </a:ext>
              </a:extLst>
            </p:cNvPr>
            <p:cNvSpPr/>
            <p:nvPr/>
          </p:nvSpPr>
          <p:spPr>
            <a:xfrm>
              <a:off x="15923" y="2336044"/>
              <a:ext cx="2072184" cy="1212373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260C48A-0A33-804D-91DA-71EF08BF1B53}"/>
                </a:ext>
              </a:extLst>
            </p:cNvPr>
            <p:cNvSpPr/>
            <p:nvPr/>
          </p:nvSpPr>
          <p:spPr>
            <a:xfrm>
              <a:off x="15923" y="3377089"/>
              <a:ext cx="2392907" cy="1727174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3FCA9ADB-3315-E94C-A2D2-A5904F415E8D}"/>
              </a:ext>
            </a:extLst>
          </p:cNvPr>
          <p:cNvSpPr/>
          <p:nvPr/>
        </p:nvSpPr>
        <p:spPr>
          <a:xfrm>
            <a:off x="0" y="3993157"/>
            <a:ext cx="1897039" cy="2031604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5561D3-8BD4-3B4A-9212-B19A7465A165}"/>
              </a:ext>
            </a:extLst>
          </p:cNvPr>
          <p:cNvSpPr/>
          <p:nvPr/>
        </p:nvSpPr>
        <p:spPr>
          <a:xfrm>
            <a:off x="1910687" y="5365367"/>
            <a:ext cx="1801501" cy="6320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CD4A49-57E4-4340-A39F-E8E5CA89E369}"/>
              </a:ext>
            </a:extLst>
          </p:cNvPr>
          <p:cNvSpPr txBox="1"/>
          <p:nvPr/>
        </p:nvSpPr>
        <p:spPr>
          <a:xfrm>
            <a:off x="2088107" y="6001274"/>
            <a:ext cx="1351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CAT I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783008-A03F-D34C-AFB8-6F0C4AE1F882}"/>
              </a:ext>
            </a:extLst>
          </p:cNvPr>
          <p:cNvSpPr/>
          <p:nvPr/>
        </p:nvSpPr>
        <p:spPr>
          <a:xfrm>
            <a:off x="8529851" y="5365367"/>
            <a:ext cx="1417042" cy="3666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D63FCC-0CFD-D843-8D81-5D6B781666BF}"/>
              </a:ext>
            </a:extLst>
          </p:cNvPr>
          <p:cNvSpPr txBox="1"/>
          <p:nvPr/>
        </p:nvSpPr>
        <p:spPr>
          <a:xfrm>
            <a:off x="8022560" y="5729806"/>
            <a:ext cx="2829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>
                <a:solidFill>
                  <a:srgbClr val="FF0000"/>
                </a:solidFill>
              </a:rPr>
              <a:t>Carnitine-acylcarnitine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translocase</a:t>
            </a:r>
            <a:endParaRPr lang="cs-CZ" sz="2400" b="1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16A787-F39F-CF48-B708-FD33C32DA54C}"/>
              </a:ext>
            </a:extLst>
          </p:cNvPr>
          <p:cNvSpPr/>
          <p:nvPr/>
        </p:nvSpPr>
        <p:spPr>
          <a:xfrm>
            <a:off x="3601942" y="3993157"/>
            <a:ext cx="1652445" cy="8705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000015-F9BD-464C-BCCD-AB762FDEAF3B}"/>
              </a:ext>
            </a:extLst>
          </p:cNvPr>
          <p:cNvSpPr/>
          <p:nvPr/>
        </p:nvSpPr>
        <p:spPr>
          <a:xfrm>
            <a:off x="4137641" y="3626498"/>
            <a:ext cx="1005243" cy="3173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5A2DEF-84BA-4B42-99CC-1B4F95D3E6C6}"/>
              </a:ext>
            </a:extLst>
          </p:cNvPr>
          <p:cNvSpPr/>
          <p:nvPr/>
        </p:nvSpPr>
        <p:spPr>
          <a:xfrm>
            <a:off x="8665725" y="4389708"/>
            <a:ext cx="1652445" cy="8705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7129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0784C35-130E-694C-AF90-10521026C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229" y="218358"/>
            <a:ext cx="5067782" cy="20149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0C0D9F-FBED-2B42-BA4F-8A9EA97E56B3}"/>
              </a:ext>
            </a:extLst>
          </p:cNvPr>
          <p:cNvSpPr txBox="1"/>
          <p:nvPr/>
        </p:nvSpPr>
        <p:spPr>
          <a:xfrm>
            <a:off x="177418" y="300246"/>
            <a:ext cx="352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Transport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787CDB7-B3D3-AD45-8CFF-88B07690C041}"/>
              </a:ext>
            </a:extLst>
          </p:cNvPr>
          <p:cNvGrpSpPr/>
          <p:nvPr/>
        </p:nvGrpSpPr>
        <p:grpSpPr>
          <a:xfrm>
            <a:off x="-150125" y="2210943"/>
            <a:ext cx="12342125" cy="4022347"/>
            <a:chOff x="-150125" y="1842447"/>
            <a:chExt cx="12342125" cy="402234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D6A1FA0-AB9E-814B-BA2C-881DE4E350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433"/>
            <a:stretch/>
          </p:blipFill>
          <p:spPr>
            <a:xfrm>
              <a:off x="0" y="1842447"/>
              <a:ext cx="12192000" cy="4022347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B044895-2592-E74A-B8D6-B99E421A62BD}"/>
                </a:ext>
              </a:extLst>
            </p:cNvPr>
            <p:cNvSpPr/>
            <p:nvPr/>
          </p:nvSpPr>
          <p:spPr>
            <a:xfrm>
              <a:off x="-150125" y="1842447"/>
              <a:ext cx="2879677" cy="982640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CE64EF0-1A9C-F54A-A9CF-A7727AED08B6}"/>
                </a:ext>
              </a:extLst>
            </p:cNvPr>
            <p:cNvSpPr/>
            <p:nvPr/>
          </p:nvSpPr>
          <p:spPr>
            <a:xfrm>
              <a:off x="15923" y="2336044"/>
              <a:ext cx="2072184" cy="1212373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260C48A-0A33-804D-91DA-71EF08BF1B53}"/>
                </a:ext>
              </a:extLst>
            </p:cNvPr>
            <p:cNvSpPr/>
            <p:nvPr/>
          </p:nvSpPr>
          <p:spPr>
            <a:xfrm>
              <a:off x="15923" y="3377089"/>
              <a:ext cx="2392907" cy="1727174"/>
            </a:xfrm>
            <a:prstGeom prst="rect">
              <a:avLst/>
            </a:prstGeom>
            <a:solidFill>
              <a:srgbClr val="EFF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3FCA9ADB-3315-E94C-A2D2-A5904F415E8D}"/>
              </a:ext>
            </a:extLst>
          </p:cNvPr>
          <p:cNvSpPr/>
          <p:nvPr/>
        </p:nvSpPr>
        <p:spPr>
          <a:xfrm>
            <a:off x="0" y="3993157"/>
            <a:ext cx="1897039" cy="2031604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5561D3-8BD4-3B4A-9212-B19A7465A165}"/>
              </a:ext>
            </a:extLst>
          </p:cNvPr>
          <p:cNvSpPr/>
          <p:nvPr/>
        </p:nvSpPr>
        <p:spPr>
          <a:xfrm>
            <a:off x="1910687" y="5365367"/>
            <a:ext cx="1801501" cy="6320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D7984B-4E74-EC44-80E3-424F1B4245C0}"/>
              </a:ext>
            </a:extLst>
          </p:cNvPr>
          <p:cNvSpPr/>
          <p:nvPr/>
        </p:nvSpPr>
        <p:spPr>
          <a:xfrm>
            <a:off x="9398712" y="2616077"/>
            <a:ext cx="1801501" cy="6320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CD4A49-57E4-4340-A39F-E8E5CA89E369}"/>
              </a:ext>
            </a:extLst>
          </p:cNvPr>
          <p:cNvSpPr txBox="1"/>
          <p:nvPr/>
        </p:nvSpPr>
        <p:spPr>
          <a:xfrm>
            <a:off x="2088107" y="6001274"/>
            <a:ext cx="1351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CAT 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D968AF-D514-7743-A807-F31482EE7D1E}"/>
              </a:ext>
            </a:extLst>
          </p:cNvPr>
          <p:cNvSpPr txBox="1"/>
          <p:nvPr/>
        </p:nvSpPr>
        <p:spPr>
          <a:xfrm>
            <a:off x="9623897" y="2236844"/>
            <a:ext cx="1351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CAT II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783008-A03F-D34C-AFB8-6F0C4AE1F882}"/>
              </a:ext>
            </a:extLst>
          </p:cNvPr>
          <p:cNvSpPr/>
          <p:nvPr/>
        </p:nvSpPr>
        <p:spPr>
          <a:xfrm>
            <a:off x="8529851" y="5365367"/>
            <a:ext cx="1417042" cy="3666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D63FCC-0CFD-D843-8D81-5D6B781666BF}"/>
              </a:ext>
            </a:extLst>
          </p:cNvPr>
          <p:cNvSpPr txBox="1"/>
          <p:nvPr/>
        </p:nvSpPr>
        <p:spPr>
          <a:xfrm>
            <a:off x="8022560" y="5729806"/>
            <a:ext cx="2829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>
                <a:solidFill>
                  <a:srgbClr val="FF0000"/>
                </a:solidFill>
              </a:rPr>
              <a:t>Carnitine-acylcarnitine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sz="2400" b="1" dirty="0" err="1">
                <a:solidFill>
                  <a:srgbClr val="FF0000"/>
                </a:solidFill>
              </a:rPr>
              <a:t>translocase</a:t>
            </a:r>
            <a:endParaRPr lang="cs-CZ" sz="2400" b="1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16A787-F39F-CF48-B708-FD33C32DA54C}"/>
              </a:ext>
            </a:extLst>
          </p:cNvPr>
          <p:cNvSpPr/>
          <p:nvPr/>
        </p:nvSpPr>
        <p:spPr>
          <a:xfrm>
            <a:off x="3601942" y="3993157"/>
            <a:ext cx="1652445" cy="8705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000015-F9BD-464C-BCCD-AB762FDEAF3B}"/>
              </a:ext>
            </a:extLst>
          </p:cNvPr>
          <p:cNvSpPr/>
          <p:nvPr/>
        </p:nvSpPr>
        <p:spPr>
          <a:xfrm>
            <a:off x="4137641" y="3626498"/>
            <a:ext cx="1005243" cy="3173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5A2DEF-84BA-4B42-99CC-1B4F95D3E6C6}"/>
              </a:ext>
            </a:extLst>
          </p:cNvPr>
          <p:cNvSpPr/>
          <p:nvPr/>
        </p:nvSpPr>
        <p:spPr>
          <a:xfrm>
            <a:off x="8665725" y="4389708"/>
            <a:ext cx="1652445" cy="8705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17C70E-F120-4742-AC56-AD9BD9811C2C}"/>
              </a:ext>
            </a:extLst>
          </p:cNvPr>
          <p:cNvSpPr/>
          <p:nvPr/>
        </p:nvSpPr>
        <p:spPr>
          <a:xfrm>
            <a:off x="8289971" y="3807201"/>
            <a:ext cx="1005243" cy="3173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20310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336DF0-2A8F-384E-B055-459C0CD8E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70" y="0"/>
            <a:ext cx="3813717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009136-2BA9-8C4C-8FEC-F602356A41D2}"/>
              </a:ext>
            </a:extLst>
          </p:cNvPr>
          <p:cNvSpPr txBox="1"/>
          <p:nvPr/>
        </p:nvSpPr>
        <p:spPr>
          <a:xfrm>
            <a:off x="6646460" y="682388"/>
            <a:ext cx="352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/>
              <a:t>Oxidation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38991961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336DF0-2A8F-384E-B055-459C0CD8E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70" y="0"/>
            <a:ext cx="3813717" cy="68580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C1E7197-320A-5849-84E8-97B592E5B2AD}"/>
              </a:ext>
            </a:extLst>
          </p:cNvPr>
          <p:cNvSpPr/>
          <p:nvPr/>
        </p:nvSpPr>
        <p:spPr>
          <a:xfrm>
            <a:off x="937798" y="206098"/>
            <a:ext cx="290502" cy="31251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F4C4968-EBE7-7844-BA7A-D5CCA2F48970}"/>
              </a:ext>
            </a:extLst>
          </p:cNvPr>
          <p:cNvSpPr/>
          <p:nvPr/>
        </p:nvSpPr>
        <p:spPr>
          <a:xfrm>
            <a:off x="778901" y="6035966"/>
            <a:ext cx="290502" cy="31251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13526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336DF0-2A8F-384E-B055-459C0CD8E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70" y="0"/>
            <a:ext cx="381371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6C02C8-AAF8-124E-931F-4B0A3883F57F}"/>
              </a:ext>
            </a:extLst>
          </p:cNvPr>
          <p:cNvSpPr txBox="1"/>
          <p:nvPr/>
        </p:nvSpPr>
        <p:spPr>
          <a:xfrm>
            <a:off x="8065829" y="163773"/>
            <a:ext cx="6277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1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2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3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4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5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6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6922398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336DF0-2A8F-384E-B055-459C0CD8E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70" y="0"/>
            <a:ext cx="3813717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D56C33-71C7-F248-8060-6FB077C38F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424" b="11777"/>
          <a:stretch/>
        </p:blipFill>
        <p:spPr>
          <a:xfrm>
            <a:off x="5384899" y="0"/>
            <a:ext cx="3431556" cy="56228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6C02C8-AAF8-124E-931F-4B0A3883F57F}"/>
              </a:ext>
            </a:extLst>
          </p:cNvPr>
          <p:cNvSpPr txBox="1"/>
          <p:nvPr/>
        </p:nvSpPr>
        <p:spPr>
          <a:xfrm>
            <a:off x="8065829" y="163773"/>
            <a:ext cx="6277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1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2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3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4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5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6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335331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8B78E1-7586-5743-BA7D-41E7E61EFFCF}"/>
              </a:ext>
            </a:extLst>
          </p:cNvPr>
          <p:cNvSpPr txBox="1"/>
          <p:nvPr/>
        </p:nvSpPr>
        <p:spPr>
          <a:xfrm>
            <a:off x="351692" y="482321"/>
            <a:ext cx="1143502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Krebs </a:t>
            </a:r>
            <a:r>
              <a:rPr lang="cs-CZ" sz="3600" dirty="0" err="1"/>
              <a:t>cycle</a:t>
            </a:r>
            <a:r>
              <a:rPr lang="cs-CZ" sz="3600" dirty="0"/>
              <a:t> </a:t>
            </a:r>
            <a:r>
              <a:rPr lang="cs-CZ" sz="3600" dirty="0" err="1"/>
              <a:t>is</a:t>
            </a:r>
            <a:r>
              <a:rPr lang="cs-CZ" sz="3600" dirty="0"/>
              <a:t> </a:t>
            </a:r>
            <a:r>
              <a:rPr lang="cs-CZ" sz="3600" dirty="0" err="1"/>
              <a:t>complicated</a:t>
            </a:r>
            <a:r>
              <a:rPr lang="cs-CZ" sz="3600" dirty="0"/>
              <a:t> but </a:t>
            </a:r>
            <a:r>
              <a:rPr lang="cs-CZ" sz="3600" dirty="0" err="1"/>
              <a:t>there</a:t>
            </a:r>
            <a:r>
              <a:rPr lang="cs-CZ" sz="3600" dirty="0"/>
              <a:t> </a:t>
            </a:r>
            <a:r>
              <a:rPr lang="cs-CZ" sz="3600" dirty="0" err="1"/>
              <a:t>is</a:t>
            </a:r>
            <a:r>
              <a:rPr lang="cs-CZ" sz="3600" dirty="0"/>
              <a:t> a </a:t>
            </a:r>
            <a:r>
              <a:rPr lang="cs-CZ" sz="3600" dirty="0" err="1"/>
              <a:t>way</a:t>
            </a:r>
            <a:r>
              <a:rPr lang="cs-CZ" sz="3600" dirty="0"/>
              <a:t> </a:t>
            </a:r>
            <a:r>
              <a:rPr lang="cs-CZ" sz="3600" dirty="0" err="1"/>
              <a:t>how</a:t>
            </a:r>
            <a:r>
              <a:rPr lang="cs-CZ" sz="3600" dirty="0"/>
              <a:t> to </a:t>
            </a:r>
            <a:r>
              <a:rPr lang="cs-CZ" sz="3600" dirty="0" err="1"/>
              <a:t>rember</a:t>
            </a:r>
            <a:r>
              <a:rPr lang="cs-CZ" sz="3600" dirty="0"/>
              <a:t> </a:t>
            </a:r>
            <a:r>
              <a:rPr lang="cs-CZ" sz="3600" dirty="0" err="1"/>
              <a:t>its</a:t>
            </a:r>
            <a:r>
              <a:rPr lang="cs-CZ" sz="3600" dirty="0"/>
              <a:t> </a:t>
            </a:r>
            <a:r>
              <a:rPr lang="cs-CZ" sz="3600" dirty="0" err="1"/>
              <a:t>intermediates</a:t>
            </a:r>
            <a:r>
              <a:rPr lang="cs-CZ" sz="3600" dirty="0"/>
              <a:t> </a:t>
            </a:r>
            <a:r>
              <a:rPr lang="cs-CZ" sz="3600" dirty="0">
                <a:sym typeface="Wingdings" pitchFamily="2" charset="2"/>
              </a:rPr>
              <a:t></a:t>
            </a:r>
          </a:p>
          <a:p>
            <a:endParaRPr lang="cs-CZ" sz="3600" dirty="0">
              <a:sym typeface="Wingdings" pitchFamily="2" charset="2"/>
            </a:endParaRPr>
          </a:p>
          <a:p>
            <a:r>
              <a:rPr lang="cs-CZ" sz="3600" dirty="0">
                <a:sym typeface="Wingdings" pitchFamily="2" charset="2"/>
              </a:rPr>
              <a:t>Brno </a:t>
            </a:r>
            <a:r>
              <a:rPr lang="cs-CZ" sz="3600" dirty="0" err="1">
                <a:sym typeface="Wingdings" pitchFamily="2" charset="2"/>
              </a:rPr>
              <a:t>is</a:t>
            </a:r>
            <a:r>
              <a:rPr lang="cs-CZ" sz="3600" dirty="0">
                <a:sym typeface="Wingdings" pitchFamily="2" charset="2"/>
              </a:rPr>
              <a:t> nice place to live in!!!</a:t>
            </a:r>
          </a:p>
          <a:p>
            <a:endParaRPr lang="cs-CZ" sz="3600" dirty="0">
              <a:sym typeface="Wingdings" pitchFamily="2" charset="2"/>
            </a:endParaRPr>
          </a:p>
          <a:p>
            <a:r>
              <a:rPr lang="cs-CZ" sz="3600" dirty="0">
                <a:sym typeface="Wingdings" pitchFamily="2" charset="2"/>
              </a:rPr>
              <a:t>And </a:t>
            </a:r>
            <a:r>
              <a:rPr lang="cs-CZ" sz="3600" dirty="0" err="1">
                <a:sym typeface="Wingdings" pitchFamily="2" charset="2"/>
              </a:rPr>
              <a:t>it</a:t>
            </a:r>
            <a:r>
              <a:rPr lang="cs-CZ" sz="3600" dirty="0">
                <a:sym typeface="Wingdings" pitchFamily="2" charset="2"/>
              </a:rPr>
              <a:t> </a:t>
            </a:r>
            <a:r>
              <a:rPr lang="cs-CZ" sz="3600" dirty="0" err="1">
                <a:sym typeface="Wingdings" pitchFamily="2" charset="2"/>
              </a:rPr>
              <a:t>is</a:t>
            </a:r>
            <a:r>
              <a:rPr lang="cs-CZ" sz="3600" dirty="0">
                <a:sym typeface="Wingdings" pitchFamily="2" charset="2"/>
              </a:rPr>
              <a:t> </a:t>
            </a:r>
            <a:r>
              <a:rPr lang="cs-CZ" sz="3600" dirty="0" err="1">
                <a:sym typeface="Wingdings" pitchFamily="2" charset="2"/>
              </a:rPr>
              <a:t>because</a:t>
            </a:r>
            <a:r>
              <a:rPr lang="cs-CZ" sz="3600" dirty="0">
                <a:sym typeface="Wingdings" pitchFamily="2" charset="2"/>
              </a:rPr>
              <a:t> (</a:t>
            </a:r>
            <a:r>
              <a:rPr lang="cs-CZ" sz="3600" dirty="0" err="1">
                <a:sym typeface="Wingdings" pitchFamily="2" charset="2"/>
              </a:rPr>
              <a:t>we</a:t>
            </a:r>
            <a:r>
              <a:rPr lang="cs-CZ" sz="3600" dirty="0">
                <a:sym typeface="Wingdings" pitchFamily="2" charset="2"/>
              </a:rPr>
              <a:t> </a:t>
            </a:r>
            <a:r>
              <a:rPr lang="cs-CZ" sz="3600" dirty="0" err="1">
                <a:sym typeface="Wingdings" pitchFamily="2" charset="2"/>
              </a:rPr>
              <a:t>wish</a:t>
            </a:r>
            <a:r>
              <a:rPr lang="cs-CZ" sz="3600" dirty="0">
                <a:sym typeface="Wingdings" pitchFamily="2" charset="2"/>
              </a:rPr>
              <a:t> </a:t>
            </a:r>
            <a:r>
              <a:rPr lang="cs-CZ" sz="3600" dirty="0" err="1">
                <a:sym typeface="Wingdings" pitchFamily="2" charset="2"/>
              </a:rPr>
              <a:t>it</a:t>
            </a:r>
            <a:r>
              <a:rPr lang="cs-CZ" sz="3600" dirty="0">
                <a:sym typeface="Wingdings" pitchFamily="2" charset="2"/>
              </a:rPr>
              <a:t> so):</a:t>
            </a:r>
          </a:p>
          <a:p>
            <a:endParaRPr lang="cs-CZ" sz="3600" dirty="0">
              <a:sym typeface="Wingdings" pitchFamily="2" charset="2"/>
            </a:endParaRPr>
          </a:p>
          <a:p>
            <a:r>
              <a:rPr lang="cs-CZ" sz="4400" b="1" dirty="0" err="1">
                <a:sym typeface="Wingdings" pitchFamily="2" charset="2"/>
              </a:rPr>
              <a:t>Our</a:t>
            </a:r>
            <a:r>
              <a:rPr lang="cs-CZ" sz="4400" b="1" dirty="0">
                <a:sym typeface="Wingdings" pitchFamily="2" charset="2"/>
              </a:rPr>
              <a:t> City </a:t>
            </a:r>
            <a:r>
              <a:rPr lang="cs-CZ" sz="4400" b="1" dirty="0" err="1">
                <a:sym typeface="Wingdings" pitchFamily="2" charset="2"/>
              </a:rPr>
              <a:t>Is</a:t>
            </a:r>
            <a:r>
              <a:rPr lang="cs-CZ" sz="4400" b="1" dirty="0">
                <a:sym typeface="Wingdings" pitchFamily="2" charset="2"/>
              </a:rPr>
              <a:t> </a:t>
            </a:r>
            <a:r>
              <a:rPr lang="cs-CZ" sz="4400" b="1" dirty="0" err="1">
                <a:sym typeface="Wingdings" pitchFamily="2" charset="2"/>
              </a:rPr>
              <a:t>Kept</a:t>
            </a:r>
            <a:r>
              <a:rPr lang="cs-CZ" sz="4400" b="1" dirty="0">
                <a:sym typeface="Wingdings" pitchFamily="2" charset="2"/>
              </a:rPr>
              <a:t> </a:t>
            </a:r>
            <a:r>
              <a:rPr lang="cs-CZ" sz="4400" b="1" dirty="0" err="1">
                <a:sym typeface="Wingdings" pitchFamily="2" charset="2"/>
              </a:rPr>
              <a:t>Safe</a:t>
            </a:r>
            <a:r>
              <a:rPr lang="cs-CZ" sz="4400" b="1" dirty="0">
                <a:sym typeface="Wingdings" pitchFamily="2" charset="2"/>
              </a:rPr>
              <a:t> and </a:t>
            </a:r>
            <a:r>
              <a:rPr lang="cs-CZ" sz="4400" b="1" dirty="0" err="1">
                <a:sym typeface="Wingdings" pitchFamily="2" charset="2"/>
              </a:rPr>
              <a:t>Secure</a:t>
            </a:r>
            <a:r>
              <a:rPr lang="cs-CZ" sz="4400" b="1" dirty="0">
                <a:sym typeface="Wingdings" pitchFamily="2" charset="2"/>
              </a:rPr>
              <a:t> </a:t>
            </a:r>
            <a:r>
              <a:rPr lang="cs-CZ" sz="4400" b="1" dirty="0" err="1">
                <a:sym typeface="Wingdings" pitchFamily="2" charset="2"/>
              </a:rPr>
              <a:t>From</a:t>
            </a:r>
            <a:r>
              <a:rPr lang="cs-CZ" sz="4400" b="1" dirty="0">
                <a:sym typeface="Wingdings" pitchFamily="2" charset="2"/>
              </a:rPr>
              <a:t> </a:t>
            </a:r>
            <a:r>
              <a:rPr lang="cs-CZ" sz="4400" b="1" dirty="0" err="1">
                <a:sym typeface="Wingdings" pitchFamily="2" charset="2"/>
              </a:rPr>
              <a:t>Mobsters</a:t>
            </a:r>
            <a:endParaRPr lang="cs-CZ" sz="4400" b="1" dirty="0"/>
          </a:p>
        </p:txBody>
      </p:sp>
    </p:spTree>
    <p:extLst>
      <p:ext uri="{BB962C8B-B14F-4D97-AF65-F5344CB8AC3E}">
        <p14:creationId xmlns:p14="http://schemas.microsoft.com/office/powerpoint/2010/main" val="23371406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336DF0-2A8F-384E-B055-459C0CD8E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70" y="0"/>
            <a:ext cx="3813717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D56C33-71C7-F248-8060-6FB077C38F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29"/>
          <a:stretch/>
        </p:blipFill>
        <p:spPr>
          <a:xfrm>
            <a:off x="5384899" y="0"/>
            <a:ext cx="6079220" cy="63735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6C02C8-AAF8-124E-931F-4B0A3883F57F}"/>
              </a:ext>
            </a:extLst>
          </p:cNvPr>
          <p:cNvSpPr txBox="1"/>
          <p:nvPr/>
        </p:nvSpPr>
        <p:spPr>
          <a:xfrm>
            <a:off x="8065829" y="163773"/>
            <a:ext cx="6277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1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2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3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4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5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sz="2800" b="1" dirty="0">
                <a:solidFill>
                  <a:srgbClr val="FF0000"/>
                </a:solidFill>
              </a:rPr>
              <a:t>6</a:t>
            </a:r>
            <a:endParaRPr lang="cs-CZ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F81661-B0BE-0D4A-A463-8A263A97580B}"/>
              </a:ext>
            </a:extLst>
          </p:cNvPr>
          <p:cNvSpPr txBox="1"/>
          <p:nvPr/>
        </p:nvSpPr>
        <p:spPr>
          <a:xfrm>
            <a:off x="11518714" y="316173"/>
            <a:ext cx="62779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  <a:p>
            <a:endParaRPr lang="cs-CZ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  <a:p>
            <a:endParaRPr lang="cs-CZ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3</a:t>
            </a:r>
          </a:p>
          <a:p>
            <a:endParaRPr lang="cs-CZ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</a:p>
          <a:p>
            <a:endParaRPr lang="cs-CZ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5</a:t>
            </a:r>
          </a:p>
          <a:p>
            <a:endParaRPr lang="cs-CZ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6</a:t>
            </a:r>
          </a:p>
          <a:p>
            <a:endParaRPr lang="cs-CZ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0714868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38220D-7814-1248-A86E-07C810311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8880"/>
            <a:ext cx="12192000" cy="118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06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38220D-7814-1248-A86E-07C810311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8880"/>
            <a:ext cx="12192000" cy="11802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06F5AE-955D-9E41-A369-A2BE49241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87909"/>
            <a:ext cx="10931857" cy="107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007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38220D-7814-1248-A86E-07C810311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8880"/>
            <a:ext cx="12192000" cy="11802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06F5AE-955D-9E41-A369-A2BE49241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87909"/>
            <a:ext cx="10931857" cy="10719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064520-FA2E-8C46-9F78-8843A9241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05614"/>
            <a:ext cx="10290412" cy="111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4154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FF221B-2C7B-4549-BBAC-60C268F01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12442"/>
            <a:ext cx="12192000" cy="13512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28C46C-0B16-0C40-B3D1-E1CB99040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0607"/>
            <a:ext cx="11348981" cy="1224447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F1455F3-371F-E74D-B208-CA2F814BE054}"/>
              </a:ext>
            </a:extLst>
          </p:cNvPr>
          <p:cNvSpPr/>
          <p:nvPr/>
        </p:nvSpPr>
        <p:spPr>
          <a:xfrm>
            <a:off x="7616429" y="1218238"/>
            <a:ext cx="654114" cy="7036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2FEB01B-1BEF-D74B-ABB6-E03750DEC23B}"/>
              </a:ext>
            </a:extLst>
          </p:cNvPr>
          <p:cNvSpPr/>
          <p:nvPr/>
        </p:nvSpPr>
        <p:spPr>
          <a:xfrm>
            <a:off x="5660841" y="3374408"/>
            <a:ext cx="685367" cy="6756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61860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FF221B-2C7B-4549-BBAC-60C268F01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12442"/>
            <a:ext cx="12192000" cy="13512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F8ECD1-4DDB-6148-A0EB-5620CD160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91058"/>
            <a:ext cx="12192000" cy="13339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28C46C-0B16-0C40-B3D1-E1CB99040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0607"/>
            <a:ext cx="11348981" cy="1224447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F1455F3-371F-E74D-B208-CA2F814BE054}"/>
              </a:ext>
            </a:extLst>
          </p:cNvPr>
          <p:cNvSpPr/>
          <p:nvPr/>
        </p:nvSpPr>
        <p:spPr>
          <a:xfrm>
            <a:off x="7616429" y="1218238"/>
            <a:ext cx="654114" cy="7036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9330167-B45D-CA49-B546-D56C050E17CC}"/>
              </a:ext>
            </a:extLst>
          </p:cNvPr>
          <p:cNvSpPr/>
          <p:nvPr/>
        </p:nvSpPr>
        <p:spPr>
          <a:xfrm>
            <a:off x="5660841" y="3374408"/>
            <a:ext cx="685367" cy="6756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82CE9B9-8D90-624C-A1EB-8D99E2737FD9}"/>
              </a:ext>
            </a:extLst>
          </p:cNvPr>
          <p:cNvSpPr/>
          <p:nvPr/>
        </p:nvSpPr>
        <p:spPr>
          <a:xfrm>
            <a:off x="5560761" y="5549429"/>
            <a:ext cx="1017460" cy="6756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61735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3C5BD7-CB27-174C-899A-61666D3BB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692" y="0"/>
            <a:ext cx="4191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10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EC1DF6-C3E7-3942-93D9-4C69737DA976}"/>
              </a:ext>
            </a:extLst>
          </p:cNvPr>
          <p:cNvSpPr txBox="1"/>
          <p:nvPr/>
        </p:nvSpPr>
        <p:spPr>
          <a:xfrm>
            <a:off x="241160" y="40203"/>
            <a:ext cx="1155560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err="1">
                <a:solidFill>
                  <a:srgbClr val="FF0000"/>
                </a:solidFill>
              </a:rPr>
              <a:t>O</a:t>
            </a:r>
            <a:r>
              <a:rPr lang="cs-CZ" sz="4400" b="1" dirty="0" err="1"/>
              <a:t>ur</a:t>
            </a:r>
            <a:r>
              <a:rPr lang="cs-CZ" sz="4400" b="1" dirty="0"/>
              <a:t> </a:t>
            </a:r>
            <a:r>
              <a:rPr lang="cs-CZ" sz="4400" b="1" dirty="0">
                <a:solidFill>
                  <a:srgbClr val="FF0000"/>
                </a:solidFill>
              </a:rPr>
              <a:t>C</a:t>
            </a:r>
            <a:r>
              <a:rPr lang="cs-CZ" sz="4400" b="1" dirty="0"/>
              <a:t>ity </a:t>
            </a:r>
            <a:r>
              <a:rPr lang="cs-CZ" sz="4400" b="1" dirty="0" err="1">
                <a:solidFill>
                  <a:srgbClr val="FF0000"/>
                </a:solidFill>
              </a:rPr>
              <a:t>I</a:t>
            </a:r>
            <a:r>
              <a:rPr lang="cs-CZ" sz="4400" b="1" dirty="0" err="1"/>
              <a:t>s</a:t>
            </a:r>
            <a:r>
              <a:rPr lang="cs-CZ" sz="4400" b="1" dirty="0"/>
              <a:t> </a:t>
            </a:r>
            <a:r>
              <a:rPr lang="cs-CZ" sz="4400" b="1" dirty="0" err="1">
                <a:solidFill>
                  <a:srgbClr val="FF0000"/>
                </a:solidFill>
              </a:rPr>
              <a:t>K</a:t>
            </a:r>
            <a:r>
              <a:rPr lang="cs-CZ" sz="4400" b="1" dirty="0" err="1"/>
              <a:t>ept</a:t>
            </a:r>
            <a:r>
              <a:rPr lang="cs-CZ" sz="4400" b="1" dirty="0"/>
              <a:t> </a:t>
            </a:r>
            <a:r>
              <a:rPr lang="cs-CZ" sz="4400" b="1" dirty="0" err="1">
                <a:solidFill>
                  <a:srgbClr val="FF0000"/>
                </a:solidFill>
              </a:rPr>
              <a:t>S</a:t>
            </a:r>
            <a:r>
              <a:rPr lang="cs-CZ" sz="4400" b="1" dirty="0" err="1"/>
              <a:t>afe</a:t>
            </a:r>
            <a:r>
              <a:rPr lang="cs-CZ" sz="4400" b="1" dirty="0"/>
              <a:t> and </a:t>
            </a:r>
            <a:r>
              <a:rPr lang="cs-CZ" sz="4400" b="1" dirty="0" err="1">
                <a:solidFill>
                  <a:srgbClr val="FF0000"/>
                </a:solidFill>
              </a:rPr>
              <a:t>S</a:t>
            </a:r>
            <a:r>
              <a:rPr lang="cs-CZ" sz="4400" b="1" dirty="0" err="1"/>
              <a:t>ecure</a:t>
            </a:r>
            <a:r>
              <a:rPr lang="cs-CZ" sz="4400" b="1" dirty="0"/>
              <a:t> </a:t>
            </a:r>
            <a:r>
              <a:rPr lang="cs-CZ" sz="4400" b="1" dirty="0" err="1">
                <a:solidFill>
                  <a:srgbClr val="FF0000"/>
                </a:solidFill>
              </a:rPr>
              <a:t>F</a:t>
            </a:r>
            <a:r>
              <a:rPr lang="cs-CZ" sz="4400" b="1" dirty="0" err="1"/>
              <a:t>rom</a:t>
            </a:r>
            <a:r>
              <a:rPr lang="cs-CZ" sz="4400" b="1" dirty="0"/>
              <a:t> </a:t>
            </a:r>
            <a:r>
              <a:rPr lang="cs-CZ" sz="4400" b="1" dirty="0" err="1">
                <a:solidFill>
                  <a:srgbClr val="FF0000"/>
                </a:solidFill>
              </a:rPr>
              <a:t>M</a:t>
            </a:r>
            <a:r>
              <a:rPr lang="cs-CZ" sz="4400" b="1" dirty="0" err="1"/>
              <a:t>obsters</a:t>
            </a:r>
            <a:endParaRPr lang="cs-CZ" sz="4400" b="1" dirty="0"/>
          </a:p>
          <a:p>
            <a:endParaRPr lang="cs-CZ" sz="4400" b="1" dirty="0"/>
          </a:p>
          <a:p>
            <a:r>
              <a:rPr lang="cs-CZ" sz="4400" b="1" dirty="0" err="1">
                <a:solidFill>
                  <a:srgbClr val="FF0000"/>
                </a:solidFill>
              </a:rPr>
              <a:t>O</a:t>
            </a:r>
            <a:r>
              <a:rPr lang="cs-CZ" sz="4400" b="1" dirty="0" err="1"/>
              <a:t>xalacetate</a:t>
            </a:r>
            <a:endParaRPr lang="cs-CZ" sz="4400" b="1" dirty="0"/>
          </a:p>
          <a:p>
            <a:r>
              <a:rPr lang="cs-CZ" sz="4400" b="1" dirty="0">
                <a:solidFill>
                  <a:srgbClr val="FF0000"/>
                </a:solidFill>
              </a:rPr>
              <a:t>	</a:t>
            </a:r>
            <a:r>
              <a:rPr lang="cs-CZ" sz="4400" b="1" dirty="0" err="1">
                <a:solidFill>
                  <a:srgbClr val="FF0000"/>
                </a:solidFill>
              </a:rPr>
              <a:t>C</a:t>
            </a:r>
            <a:r>
              <a:rPr lang="cs-CZ" sz="4400" b="1" dirty="0" err="1"/>
              <a:t>itrate</a:t>
            </a:r>
            <a:endParaRPr lang="cs-CZ" sz="4400" b="1" dirty="0"/>
          </a:p>
          <a:p>
            <a:r>
              <a:rPr lang="cs-CZ" sz="4400" b="1" dirty="0">
                <a:solidFill>
                  <a:srgbClr val="FF0000"/>
                </a:solidFill>
              </a:rPr>
              <a:t>		</a:t>
            </a:r>
            <a:r>
              <a:rPr lang="cs-CZ" sz="4400" b="1" dirty="0" err="1">
                <a:solidFill>
                  <a:srgbClr val="FF0000"/>
                </a:solidFill>
              </a:rPr>
              <a:t>I</a:t>
            </a:r>
            <a:r>
              <a:rPr lang="cs-CZ" sz="4400" b="1" dirty="0" err="1"/>
              <a:t>socitrate</a:t>
            </a:r>
            <a:endParaRPr lang="cs-CZ" sz="4400" b="1" dirty="0"/>
          </a:p>
          <a:p>
            <a:r>
              <a:rPr lang="cs-CZ" sz="4400" b="1" dirty="0">
                <a:latin typeface="Symbol" pitchFamily="2" charset="2"/>
              </a:rPr>
              <a:t>			a</a:t>
            </a:r>
            <a:r>
              <a:rPr lang="cs-CZ" sz="4400" b="1" dirty="0"/>
              <a:t>-</a:t>
            </a:r>
            <a:r>
              <a:rPr lang="cs-CZ" sz="4400" b="1" dirty="0" err="1">
                <a:solidFill>
                  <a:srgbClr val="FF0000"/>
                </a:solidFill>
              </a:rPr>
              <a:t>K</a:t>
            </a:r>
            <a:r>
              <a:rPr lang="cs-CZ" sz="4400" b="1" dirty="0" err="1"/>
              <a:t>etoglutamate</a:t>
            </a:r>
            <a:endParaRPr lang="cs-CZ" sz="4400" b="1" dirty="0"/>
          </a:p>
          <a:p>
            <a:r>
              <a:rPr lang="cs-CZ" sz="4400" b="1" dirty="0">
                <a:solidFill>
                  <a:srgbClr val="FF0000"/>
                </a:solidFill>
              </a:rPr>
              <a:t>				</a:t>
            </a:r>
            <a:r>
              <a:rPr lang="cs-CZ" sz="4400" b="1" dirty="0" err="1">
                <a:solidFill>
                  <a:srgbClr val="FF0000"/>
                </a:solidFill>
              </a:rPr>
              <a:t>S</a:t>
            </a:r>
            <a:r>
              <a:rPr lang="cs-CZ" sz="4400" b="1" dirty="0" err="1"/>
              <a:t>uccinyl-coA</a:t>
            </a:r>
            <a:endParaRPr lang="cs-CZ" sz="4400" b="1" dirty="0"/>
          </a:p>
          <a:p>
            <a:r>
              <a:rPr lang="cs-CZ" sz="4400" b="1" dirty="0">
                <a:solidFill>
                  <a:srgbClr val="FF0000"/>
                </a:solidFill>
              </a:rPr>
              <a:t>						</a:t>
            </a:r>
            <a:r>
              <a:rPr lang="cs-CZ" sz="4400" b="1" dirty="0" err="1">
                <a:solidFill>
                  <a:srgbClr val="FF0000"/>
                </a:solidFill>
              </a:rPr>
              <a:t>S</a:t>
            </a:r>
            <a:r>
              <a:rPr lang="cs-CZ" sz="4400" b="1" dirty="0" err="1"/>
              <a:t>uccinate</a:t>
            </a:r>
            <a:endParaRPr lang="cs-CZ" sz="4400" b="1" dirty="0"/>
          </a:p>
          <a:p>
            <a:r>
              <a:rPr lang="cs-CZ" sz="4400" b="1" dirty="0">
                <a:solidFill>
                  <a:srgbClr val="FF0000"/>
                </a:solidFill>
              </a:rPr>
              <a:t>								</a:t>
            </a:r>
            <a:r>
              <a:rPr lang="cs-CZ" sz="4400" b="1" dirty="0" err="1">
                <a:solidFill>
                  <a:srgbClr val="FF0000"/>
                </a:solidFill>
              </a:rPr>
              <a:t>F</a:t>
            </a:r>
            <a:r>
              <a:rPr lang="cs-CZ" sz="4400" b="1" dirty="0" err="1"/>
              <a:t>umarate</a:t>
            </a:r>
            <a:endParaRPr lang="cs-CZ" sz="4400" b="1" dirty="0"/>
          </a:p>
          <a:p>
            <a:r>
              <a:rPr lang="cs-CZ" sz="4400" b="1" dirty="0">
                <a:solidFill>
                  <a:srgbClr val="FF0000"/>
                </a:solidFill>
              </a:rPr>
              <a:t>										</a:t>
            </a:r>
            <a:r>
              <a:rPr lang="cs-CZ" sz="4400" b="1" dirty="0" err="1">
                <a:solidFill>
                  <a:srgbClr val="FF0000"/>
                </a:solidFill>
              </a:rPr>
              <a:t>M</a:t>
            </a:r>
            <a:r>
              <a:rPr lang="cs-CZ" sz="4400" b="1" dirty="0" err="1"/>
              <a:t>alate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5098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C1A1E7-D39B-4742-939E-D1156DDE47C1}"/>
              </a:ext>
            </a:extLst>
          </p:cNvPr>
          <p:cNvSpPr txBox="1"/>
          <p:nvPr/>
        </p:nvSpPr>
        <p:spPr>
          <a:xfrm>
            <a:off x="200967" y="90435"/>
            <a:ext cx="1116371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/>
              <a:t>Outline</a:t>
            </a:r>
            <a:endParaRPr lang="cs-CZ" sz="3600" b="1" dirty="0"/>
          </a:p>
          <a:p>
            <a:endParaRPr lang="cs-CZ" sz="3600" b="1" dirty="0"/>
          </a:p>
          <a:p>
            <a:endParaRPr lang="cs-CZ" sz="3600" b="1" dirty="0"/>
          </a:p>
          <a:p>
            <a:r>
              <a:rPr lang="cs-CZ" sz="3600" dirty="0"/>
              <a:t>  </a:t>
            </a:r>
            <a:r>
              <a:rPr lang="cs-CZ" sz="3600" dirty="0" err="1"/>
              <a:t>Glucose</a:t>
            </a:r>
            <a:r>
              <a:rPr lang="cs-CZ" sz="3600" dirty="0"/>
              <a:t>			</a:t>
            </a:r>
            <a:r>
              <a:rPr lang="cs-CZ" sz="3600" dirty="0" err="1"/>
              <a:t>pyruvate</a:t>
            </a:r>
            <a:endParaRPr lang="cs-CZ" sz="3600" dirty="0"/>
          </a:p>
          <a:p>
            <a:r>
              <a:rPr lang="cs-CZ" sz="3600" dirty="0"/>
              <a:t>c-c-c-c-c-c		   c-c-c</a:t>
            </a:r>
          </a:p>
          <a:p>
            <a:r>
              <a:rPr lang="cs-CZ" sz="3600" dirty="0"/>
              <a:t>				</a:t>
            </a:r>
            <a:r>
              <a:rPr lang="cs-CZ" sz="3600" dirty="0" err="1"/>
              <a:t>pyruvate</a:t>
            </a:r>
            <a:r>
              <a:rPr lang="cs-CZ" sz="3600" dirty="0"/>
              <a:t>	        Acetyl </a:t>
            </a:r>
            <a:r>
              <a:rPr lang="cs-CZ" sz="3600" dirty="0" err="1"/>
              <a:t>CoA</a:t>
            </a:r>
            <a:r>
              <a:rPr lang="cs-CZ" sz="3600" dirty="0"/>
              <a:t>        </a:t>
            </a:r>
            <a:r>
              <a:rPr lang="cs-CZ" sz="3600" dirty="0" err="1"/>
              <a:t>citric</a:t>
            </a:r>
            <a:r>
              <a:rPr lang="cs-CZ" sz="3600" dirty="0"/>
              <a:t> acid</a:t>
            </a:r>
          </a:p>
          <a:p>
            <a:r>
              <a:rPr lang="cs-CZ" sz="3600" dirty="0"/>
              <a:t>				   c-c-c			c-c	            c-c-c-c</a:t>
            </a:r>
          </a:p>
          <a:p>
            <a:r>
              <a:rPr lang="cs-CZ" sz="3600" dirty="0"/>
              <a:t>		</a:t>
            </a:r>
          </a:p>
          <a:p>
            <a:r>
              <a:rPr lang="cs-CZ" sz="3600" dirty="0"/>
              <a:t>									CO</a:t>
            </a:r>
            <a:r>
              <a:rPr lang="cs-CZ" sz="3600" baseline="-25000" dirty="0"/>
              <a:t>2		</a:t>
            </a:r>
            <a:r>
              <a:rPr lang="cs-CZ" sz="3600" dirty="0"/>
              <a:t> CO</a:t>
            </a:r>
            <a:r>
              <a:rPr lang="cs-CZ" sz="3600" baseline="-25000" dirty="0"/>
              <a:t>2</a:t>
            </a:r>
          </a:p>
          <a:p>
            <a:r>
              <a:rPr lang="cs-CZ" sz="3600" dirty="0"/>
              <a:t>				   		</a:t>
            </a:r>
            <a:r>
              <a:rPr lang="cs-CZ" sz="3600" dirty="0" err="1"/>
              <a:t>Oxalacetate</a:t>
            </a:r>
            <a:endParaRPr lang="cs-CZ" sz="3600" dirty="0"/>
          </a:p>
          <a:p>
            <a:r>
              <a:rPr lang="cs-CZ" sz="3600" dirty="0"/>
              <a:t>					     	     c-c-c-c</a:t>
            </a:r>
            <a:r>
              <a:rPr lang="cs-CZ" sz="3600" baseline="-25000" dirty="0"/>
              <a:t>	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63F6F01-9B23-2440-B593-8FF0446B9968}"/>
              </a:ext>
            </a:extLst>
          </p:cNvPr>
          <p:cNvCxnSpPr/>
          <p:nvPr/>
        </p:nvCxnSpPr>
        <p:spPr>
          <a:xfrm>
            <a:off x="2164035" y="2123295"/>
            <a:ext cx="155749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7A40707-7B5C-B54B-8656-8EE8E2D1B3C3}"/>
              </a:ext>
            </a:extLst>
          </p:cNvPr>
          <p:cNvCxnSpPr>
            <a:cxnSpLocks/>
          </p:cNvCxnSpPr>
          <p:nvPr/>
        </p:nvCxnSpPr>
        <p:spPr>
          <a:xfrm>
            <a:off x="2164035" y="2123295"/>
            <a:ext cx="1699191" cy="10818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66D504-BBAD-DB4A-81E2-1ED27D009874}"/>
              </a:ext>
            </a:extLst>
          </p:cNvPr>
          <p:cNvCxnSpPr>
            <a:cxnSpLocks/>
          </p:cNvCxnSpPr>
          <p:nvPr/>
        </p:nvCxnSpPr>
        <p:spPr>
          <a:xfrm>
            <a:off x="8694478" y="3205187"/>
            <a:ext cx="64294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9C760D-952D-8447-BF04-138A19395A93}"/>
              </a:ext>
            </a:extLst>
          </p:cNvPr>
          <p:cNvGrpSpPr/>
          <p:nvPr/>
        </p:nvGrpSpPr>
        <p:grpSpPr>
          <a:xfrm>
            <a:off x="8322364" y="3458818"/>
            <a:ext cx="3596465" cy="2246289"/>
            <a:chOff x="6745357" y="3829878"/>
            <a:chExt cx="4497614" cy="2246289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C93BDCE-AF5E-7548-B85A-5B48A9BB46EC}"/>
                </a:ext>
              </a:extLst>
            </p:cNvPr>
            <p:cNvSpPr/>
            <p:nvPr/>
          </p:nvSpPr>
          <p:spPr>
            <a:xfrm>
              <a:off x="6745357" y="3829878"/>
              <a:ext cx="4497614" cy="2246289"/>
            </a:xfrm>
            <a:custGeom>
              <a:avLst/>
              <a:gdLst>
                <a:gd name="connsiteX0" fmla="*/ 3657600 w 4497614"/>
                <a:gd name="connsiteY0" fmla="*/ 0 h 2246289"/>
                <a:gd name="connsiteX1" fmla="*/ 4439478 w 4497614"/>
                <a:gd name="connsiteY1" fmla="*/ 715618 h 2246289"/>
                <a:gd name="connsiteX2" fmla="*/ 4320208 w 4497614"/>
                <a:gd name="connsiteY2" fmla="*/ 1842052 h 2246289"/>
                <a:gd name="connsiteX3" fmla="*/ 3366052 w 4497614"/>
                <a:gd name="connsiteY3" fmla="*/ 2133600 h 2246289"/>
                <a:gd name="connsiteX4" fmla="*/ 1152939 w 4497614"/>
                <a:gd name="connsiteY4" fmla="*/ 2239618 h 2246289"/>
                <a:gd name="connsiteX5" fmla="*/ 0 w 4497614"/>
                <a:gd name="connsiteY5" fmla="*/ 2226365 h 2246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7614" h="2246289">
                  <a:moveTo>
                    <a:pt x="3657600" y="0"/>
                  </a:moveTo>
                  <a:cubicBezTo>
                    <a:pt x="3993321" y="204304"/>
                    <a:pt x="4329043" y="408609"/>
                    <a:pt x="4439478" y="715618"/>
                  </a:cubicBezTo>
                  <a:cubicBezTo>
                    <a:pt x="4549913" y="1022627"/>
                    <a:pt x="4499112" y="1605722"/>
                    <a:pt x="4320208" y="1842052"/>
                  </a:cubicBezTo>
                  <a:cubicBezTo>
                    <a:pt x="4141304" y="2078382"/>
                    <a:pt x="3893930" y="2067339"/>
                    <a:pt x="3366052" y="2133600"/>
                  </a:cubicBezTo>
                  <a:cubicBezTo>
                    <a:pt x="2838174" y="2199861"/>
                    <a:pt x="1713948" y="2224157"/>
                    <a:pt x="1152939" y="2239618"/>
                  </a:cubicBezTo>
                  <a:cubicBezTo>
                    <a:pt x="591930" y="2255079"/>
                    <a:pt x="295965" y="2240722"/>
                    <a:pt x="0" y="2226365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1DBC59E0-9D2D-F84C-A071-C46C77B57C9D}"/>
                </a:ext>
              </a:extLst>
            </p:cNvPr>
            <p:cNvSpPr/>
            <p:nvPr/>
          </p:nvSpPr>
          <p:spPr>
            <a:xfrm rot="10620043">
              <a:off x="9935069" y="4832654"/>
              <a:ext cx="1113183" cy="1099931"/>
            </a:xfrm>
            <a:prstGeom prst="arc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7E7027B7-C82D-EC47-B1EC-780213EB996A}"/>
                </a:ext>
              </a:extLst>
            </p:cNvPr>
            <p:cNvSpPr/>
            <p:nvPr/>
          </p:nvSpPr>
          <p:spPr>
            <a:xfrm rot="10620043">
              <a:off x="7967121" y="4971080"/>
              <a:ext cx="1113183" cy="1099931"/>
            </a:xfrm>
            <a:prstGeom prst="arc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B54721A-CEF7-FE43-B23B-811D6B80931C}"/>
              </a:ext>
            </a:extLst>
          </p:cNvPr>
          <p:cNvCxnSpPr>
            <a:cxnSpLocks/>
          </p:cNvCxnSpPr>
          <p:nvPr/>
        </p:nvCxnSpPr>
        <p:spPr>
          <a:xfrm>
            <a:off x="5705062" y="3205187"/>
            <a:ext cx="779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>
            <a:extLst>
              <a:ext uri="{FF2B5EF4-FFF2-40B4-BE49-F238E27FC236}">
                <a16:creationId xmlns:a16="http://schemas.microsoft.com/office/drawing/2014/main" id="{8D1BA058-4ECF-494F-BB4C-C02AC44598F0}"/>
              </a:ext>
            </a:extLst>
          </p:cNvPr>
          <p:cNvSpPr/>
          <p:nvPr/>
        </p:nvSpPr>
        <p:spPr>
          <a:xfrm>
            <a:off x="5386484" y="3207026"/>
            <a:ext cx="3598490" cy="2266122"/>
          </a:xfrm>
          <a:custGeom>
            <a:avLst/>
            <a:gdLst>
              <a:gd name="connsiteX0" fmla="*/ 272194 w 3598490"/>
              <a:gd name="connsiteY0" fmla="*/ 2266122 h 2266122"/>
              <a:gd name="connsiteX1" fmla="*/ 99916 w 3598490"/>
              <a:gd name="connsiteY1" fmla="*/ 1457739 h 2266122"/>
              <a:gd name="connsiteX2" fmla="*/ 1623916 w 3598490"/>
              <a:gd name="connsiteY2" fmla="*/ 1298713 h 2266122"/>
              <a:gd name="connsiteX3" fmla="*/ 3108159 w 3598490"/>
              <a:gd name="connsiteY3" fmla="*/ 1033670 h 2266122"/>
              <a:gd name="connsiteX4" fmla="*/ 3227429 w 3598490"/>
              <a:gd name="connsiteY4" fmla="*/ 357809 h 2266122"/>
              <a:gd name="connsiteX5" fmla="*/ 3598490 w 3598490"/>
              <a:gd name="connsiteY5" fmla="*/ 0 h 2266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98490" h="2266122">
                <a:moveTo>
                  <a:pt x="272194" y="2266122"/>
                </a:moveTo>
                <a:cubicBezTo>
                  <a:pt x="73411" y="1942548"/>
                  <a:pt x="-125371" y="1618974"/>
                  <a:pt x="99916" y="1457739"/>
                </a:cubicBezTo>
                <a:cubicBezTo>
                  <a:pt x="325203" y="1296504"/>
                  <a:pt x="1122542" y="1369391"/>
                  <a:pt x="1623916" y="1298713"/>
                </a:cubicBezTo>
                <a:cubicBezTo>
                  <a:pt x="2125290" y="1228035"/>
                  <a:pt x="2840907" y="1190487"/>
                  <a:pt x="3108159" y="1033670"/>
                </a:cubicBezTo>
                <a:cubicBezTo>
                  <a:pt x="3375411" y="876853"/>
                  <a:pt x="3145707" y="530087"/>
                  <a:pt x="3227429" y="357809"/>
                </a:cubicBezTo>
                <a:cubicBezTo>
                  <a:pt x="3309151" y="185531"/>
                  <a:pt x="3453820" y="92765"/>
                  <a:pt x="3598490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2EA453-4C51-454A-A32A-18F8B255E0F0}"/>
              </a:ext>
            </a:extLst>
          </p:cNvPr>
          <p:cNvSpPr/>
          <p:nvPr/>
        </p:nvSpPr>
        <p:spPr>
          <a:xfrm>
            <a:off x="4837044" y="3485322"/>
            <a:ext cx="371061" cy="4903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A9DEBCB-4A6A-BB4A-9694-0A180C756E7A}"/>
              </a:ext>
            </a:extLst>
          </p:cNvPr>
          <p:cNvSpPr/>
          <p:nvPr/>
        </p:nvSpPr>
        <p:spPr>
          <a:xfrm>
            <a:off x="2164035" y="318052"/>
            <a:ext cx="9935200" cy="640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6787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C1A1E7-D39B-4742-939E-D1156DDE47C1}"/>
              </a:ext>
            </a:extLst>
          </p:cNvPr>
          <p:cNvSpPr txBox="1"/>
          <p:nvPr/>
        </p:nvSpPr>
        <p:spPr>
          <a:xfrm>
            <a:off x="200967" y="90435"/>
            <a:ext cx="1116371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/>
              <a:t>Outline</a:t>
            </a:r>
            <a:endParaRPr lang="cs-CZ" sz="3600" b="1" dirty="0"/>
          </a:p>
          <a:p>
            <a:endParaRPr lang="cs-CZ" sz="3600" b="1" dirty="0"/>
          </a:p>
          <a:p>
            <a:endParaRPr lang="cs-CZ" sz="3600" b="1" dirty="0"/>
          </a:p>
          <a:p>
            <a:r>
              <a:rPr lang="cs-CZ" sz="3600" dirty="0"/>
              <a:t>  </a:t>
            </a:r>
            <a:r>
              <a:rPr lang="cs-CZ" sz="3600" dirty="0" err="1"/>
              <a:t>Glucose</a:t>
            </a:r>
            <a:r>
              <a:rPr lang="cs-CZ" sz="3600" dirty="0"/>
              <a:t>			</a:t>
            </a:r>
            <a:r>
              <a:rPr lang="cs-CZ" sz="3600" dirty="0" err="1"/>
              <a:t>pyruvate</a:t>
            </a:r>
            <a:endParaRPr lang="cs-CZ" sz="3600" dirty="0"/>
          </a:p>
          <a:p>
            <a:r>
              <a:rPr lang="cs-CZ" sz="3600" dirty="0"/>
              <a:t>c-c-c-c-c-c		   c-c-c</a:t>
            </a:r>
          </a:p>
          <a:p>
            <a:r>
              <a:rPr lang="cs-CZ" sz="3600" dirty="0"/>
              <a:t>				</a:t>
            </a:r>
            <a:r>
              <a:rPr lang="cs-CZ" sz="3600" dirty="0" err="1"/>
              <a:t>pyruvate</a:t>
            </a:r>
            <a:r>
              <a:rPr lang="cs-CZ" sz="3600" dirty="0"/>
              <a:t>	        Acetyl </a:t>
            </a:r>
            <a:r>
              <a:rPr lang="cs-CZ" sz="3600" dirty="0" err="1"/>
              <a:t>CoA</a:t>
            </a:r>
            <a:r>
              <a:rPr lang="cs-CZ" sz="3600" dirty="0"/>
              <a:t>        </a:t>
            </a:r>
            <a:r>
              <a:rPr lang="cs-CZ" sz="3600" dirty="0" err="1"/>
              <a:t>citric</a:t>
            </a:r>
            <a:r>
              <a:rPr lang="cs-CZ" sz="3600" dirty="0"/>
              <a:t> acid</a:t>
            </a:r>
          </a:p>
          <a:p>
            <a:r>
              <a:rPr lang="cs-CZ" sz="3600" dirty="0"/>
              <a:t>				   c-c-c			c-c	            c-c-c-c</a:t>
            </a:r>
          </a:p>
          <a:p>
            <a:r>
              <a:rPr lang="cs-CZ" sz="3600" dirty="0"/>
              <a:t>		</a:t>
            </a:r>
          </a:p>
          <a:p>
            <a:r>
              <a:rPr lang="cs-CZ" sz="3600" dirty="0"/>
              <a:t>									CO</a:t>
            </a:r>
            <a:r>
              <a:rPr lang="cs-CZ" sz="3600" baseline="-25000" dirty="0"/>
              <a:t>2		</a:t>
            </a:r>
            <a:r>
              <a:rPr lang="cs-CZ" sz="3600" dirty="0"/>
              <a:t> CO</a:t>
            </a:r>
            <a:r>
              <a:rPr lang="cs-CZ" sz="3600" baseline="-25000" dirty="0"/>
              <a:t>2</a:t>
            </a:r>
          </a:p>
          <a:p>
            <a:r>
              <a:rPr lang="cs-CZ" sz="3600" dirty="0"/>
              <a:t>				   		</a:t>
            </a:r>
            <a:r>
              <a:rPr lang="cs-CZ" sz="3600" dirty="0" err="1"/>
              <a:t>Oxalacetate</a:t>
            </a:r>
            <a:endParaRPr lang="cs-CZ" sz="3600" dirty="0"/>
          </a:p>
          <a:p>
            <a:r>
              <a:rPr lang="cs-CZ" sz="3600" dirty="0"/>
              <a:t>					     	     c-c-c-c</a:t>
            </a:r>
            <a:r>
              <a:rPr lang="cs-CZ" sz="3600" baseline="-25000" dirty="0"/>
              <a:t>	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63F6F01-9B23-2440-B593-8FF0446B9968}"/>
              </a:ext>
            </a:extLst>
          </p:cNvPr>
          <p:cNvCxnSpPr/>
          <p:nvPr/>
        </p:nvCxnSpPr>
        <p:spPr>
          <a:xfrm>
            <a:off x="2164035" y="2123295"/>
            <a:ext cx="155749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7A40707-7B5C-B54B-8656-8EE8E2D1B3C3}"/>
              </a:ext>
            </a:extLst>
          </p:cNvPr>
          <p:cNvCxnSpPr>
            <a:cxnSpLocks/>
          </p:cNvCxnSpPr>
          <p:nvPr/>
        </p:nvCxnSpPr>
        <p:spPr>
          <a:xfrm>
            <a:off x="2164035" y="2123295"/>
            <a:ext cx="1699191" cy="10818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66D504-BBAD-DB4A-81E2-1ED27D009874}"/>
              </a:ext>
            </a:extLst>
          </p:cNvPr>
          <p:cNvCxnSpPr>
            <a:cxnSpLocks/>
          </p:cNvCxnSpPr>
          <p:nvPr/>
        </p:nvCxnSpPr>
        <p:spPr>
          <a:xfrm>
            <a:off x="8694478" y="3205187"/>
            <a:ext cx="64294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9C760D-952D-8447-BF04-138A19395A93}"/>
              </a:ext>
            </a:extLst>
          </p:cNvPr>
          <p:cNvGrpSpPr/>
          <p:nvPr/>
        </p:nvGrpSpPr>
        <p:grpSpPr>
          <a:xfrm>
            <a:off x="8322364" y="3458818"/>
            <a:ext cx="3596465" cy="2246289"/>
            <a:chOff x="6745357" y="3829878"/>
            <a:chExt cx="4497614" cy="2246289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C93BDCE-AF5E-7548-B85A-5B48A9BB46EC}"/>
                </a:ext>
              </a:extLst>
            </p:cNvPr>
            <p:cNvSpPr/>
            <p:nvPr/>
          </p:nvSpPr>
          <p:spPr>
            <a:xfrm>
              <a:off x="6745357" y="3829878"/>
              <a:ext cx="4497614" cy="2246289"/>
            </a:xfrm>
            <a:custGeom>
              <a:avLst/>
              <a:gdLst>
                <a:gd name="connsiteX0" fmla="*/ 3657600 w 4497614"/>
                <a:gd name="connsiteY0" fmla="*/ 0 h 2246289"/>
                <a:gd name="connsiteX1" fmla="*/ 4439478 w 4497614"/>
                <a:gd name="connsiteY1" fmla="*/ 715618 h 2246289"/>
                <a:gd name="connsiteX2" fmla="*/ 4320208 w 4497614"/>
                <a:gd name="connsiteY2" fmla="*/ 1842052 h 2246289"/>
                <a:gd name="connsiteX3" fmla="*/ 3366052 w 4497614"/>
                <a:gd name="connsiteY3" fmla="*/ 2133600 h 2246289"/>
                <a:gd name="connsiteX4" fmla="*/ 1152939 w 4497614"/>
                <a:gd name="connsiteY4" fmla="*/ 2239618 h 2246289"/>
                <a:gd name="connsiteX5" fmla="*/ 0 w 4497614"/>
                <a:gd name="connsiteY5" fmla="*/ 2226365 h 2246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7614" h="2246289">
                  <a:moveTo>
                    <a:pt x="3657600" y="0"/>
                  </a:moveTo>
                  <a:cubicBezTo>
                    <a:pt x="3993321" y="204304"/>
                    <a:pt x="4329043" y="408609"/>
                    <a:pt x="4439478" y="715618"/>
                  </a:cubicBezTo>
                  <a:cubicBezTo>
                    <a:pt x="4549913" y="1022627"/>
                    <a:pt x="4499112" y="1605722"/>
                    <a:pt x="4320208" y="1842052"/>
                  </a:cubicBezTo>
                  <a:cubicBezTo>
                    <a:pt x="4141304" y="2078382"/>
                    <a:pt x="3893930" y="2067339"/>
                    <a:pt x="3366052" y="2133600"/>
                  </a:cubicBezTo>
                  <a:cubicBezTo>
                    <a:pt x="2838174" y="2199861"/>
                    <a:pt x="1713948" y="2224157"/>
                    <a:pt x="1152939" y="2239618"/>
                  </a:cubicBezTo>
                  <a:cubicBezTo>
                    <a:pt x="591930" y="2255079"/>
                    <a:pt x="295965" y="2240722"/>
                    <a:pt x="0" y="2226365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1DBC59E0-9D2D-F84C-A071-C46C77B57C9D}"/>
                </a:ext>
              </a:extLst>
            </p:cNvPr>
            <p:cNvSpPr/>
            <p:nvPr/>
          </p:nvSpPr>
          <p:spPr>
            <a:xfrm rot="10620043">
              <a:off x="9935069" y="4832654"/>
              <a:ext cx="1113183" cy="1099931"/>
            </a:xfrm>
            <a:prstGeom prst="arc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7E7027B7-C82D-EC47-B1EC-780213EB996A}"/>
                </a:ext>
              </a:extLst>
            </p:cNvPr>
            <p:cNvSpPr/>
            <p:nvPr/>
          </p:nvSpPr>
          <p:spPr>
            <a:xfrm rot="10620043">
              <a:off x="7967121" y="4971080"/>
              <a:ext cx="1113183" cy="1099931"/>
            </a:xfrm>
            <a:prstGeom prst="arc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B54721A-CEF7-FE43-B23B-811D6B80931C}"/>
              </a:ext>
            </a:extLst>
          </p:cNvPr>
          <p:cNvCxnSpPr>
            <a:cxnSpLocks/>
          </p:cNvCxnSpPr>
          <p:nvPr/>
        </p:nvCxnSpPr>
        <p:spPr>
          <a:xfrm>
            <a:off x="5705062" y="3205187"/>
            <a:ext cx="779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AA9DEBCB-4A6A-BB4A-9694-0A180C756E7A}"/>
              </a:ext>
            </a:extLst>
          </p:cNvPr>
          <p:cNvSpPr/>
          <p:nvPr/>
        </p:nvSpPr>
        <p:spPr>
          <a:xfrm>
            <a:off x="5684597" y="318052"/>
            <a:ext cx="6414638" cy="640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3507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C1A1E7-D39B-4742-939E-D1156DDE47C1}"/>
              </a:ext>
            </a:extLst>
          </p:cNvPr>
          <p:cNvSpPr txBox="1"/>
          <p:nvPr/>
        </p:nvSpPr>
        <p:spPr>
          <a:xfrm>
            <a:off x="200967" y="90435"/>
            <a:ext cx="1116371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/>
              <a:t>Outline</a:t>
            </a:r>
            <a:endParaRPr lang="cs-CZ" sz="3600" b="1" dirty="0"/>
          </a:p>
          <a:p>
            <a:endParaRPr lang="cs-CZ" sz="3600" b="1" dirty="0"/>
          </a:p>
          <a:p>
            <a:endParaRPr lang="cs-CZ" sz="3600" b="1" dirty="0"/>
          </a:p>
          <a:p>
            <a:r>
              <a:rPr lang="cs-CZ" sz="3600" dirty="0"/>
              <a:t>  </a:t>
            </a:r>
            <a:r>
              <a:rPr lang="cs-CZ" sz="3600" dirty="0" err="1"/>
              <a:t>Glucose</a:t>
            </a:r>
            <a:r>
              <a:rPr lang="cs-CZ" sz="3600" dirty="0"/>
              <a:t>			</a:t>
            </a:r>
            <a:r>
              <a:rPr lang="cs-CZ" sz="3600" dirty="0" err="1"/>
              <a:t>pyruvate</a:t>
            </a:r>
            <a:endParaRPr lang="cs-CZ" sz="3600" dirty="0"/>
          </a:p>
          <a:p>
            <a:r>
              <a:rPr lang="cs-CZ" sz="3600" dirty="0"/>
              <a:t>c-c-c-c-c-c		   c-c-c</a:t>
            </a:r>
          </a:p>
          <a:p>
            <a:r>
              <a:rPr lang="cs-CZ" sz="3600" dirty="0"/>
              <a:t>				</a:t>
            </a:r>
            <a:r>
              <a:rPr lang="cs-CZ" sz="3600" dirty="0" err="1"/>
              <a:t>pyruvate</a:t>
            </a:r>
            <a:r>
              <a:rPr lang="cs-CZ" sz="3600" dirty="0"/>
              <a:t>	        Acetyl </a:t>
            </a:r>
            <a:r>
              <a:rPr lang="cs-CZ" sz="3600" dirty="0" err="1"/>
              <a:t>CoA</a:t>
            </a:r>
            <a:r>
              <a:rPr lang="cs-CZ" sz="3600" dirty="0"/>
              <a:t>        </a:t>
            </a:r>
            <a:r>
              <a:rPr lang="cs-CZ" sz="3600" dirty="0" err="1"/>
              <a:t>citric</a:t>
            </a:r>
            <a:r>
              <a:rPr lang="cs-CZ" sz="3600" dirty="0"/>
              <a:t> acid</a:t>
            </a:r>
          </a:p>
          <a:p>
            <a:r>
              <a:rPr lang="cs-CZ" sz="3600" dirty="0"/>
              <a:t>				   c-c-c			c-c	            c-c-c-c</a:t>
            </a:r>
          </a:p>
          <a:p>
            <a:r>
              <a:rPr lang="cs-CZ" sz="3600" dirty="0"/>
              <a:t>		</a:t>
            </a:r>
          </a:p>
          <a:p>
            <a:r>
              <a:rPr lang="cs-CZ" sz="3600" dirty="0"/>
              <a:t>													   		</a:t>
            </a:r>
            <a:endParaRPr lang="cs-CZ" sz="3600" baseline="-250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63F6F01-9B23-2440-B593-8FF0446B9968}"/>
              </a:ext>
            </a:extLst>
          </p:cNvPr>
          <p:cNvCxnSpPr/>
          <p:nvPr/>
        </p:nvCxnSpPr>
        <p:spPr>
          <a:xfrm>
            <a:off x="2164035" y="2123295"/>
            <a:ext cx="155749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7A40707-7B5C-B54B-8656-8EE8E2D1B3C3}"/>
              </a:ext>
            </a:extLst>
          </p:cNvPr>
          <p:cNvCxnSpPr>
            <a:cxnSpLocks/>
          </p:cNvCxnSpPr>
          <p:nvPr/>
        </p:nvCxnSpPr>
        <p:spPr>
          <a:xfrm>
            <a:off x="2164035" y="2123295"/>
            <a:ext cx="1699191" cy="10818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66D504-BBAD-DB4A-81E2-1ED27D009874}"/>
              </a:ext>
            </a:extLst>
          </p:cNvPr>
          <p:cNvCxnSpPr>
            <a:cxnSpLocks/>
          </p:cNvCxnSpPr>
          <p:nvPr/>
        </p:nvCxnSpPr>
        <p:spPr>
          <a:xfrm>
            <a:off x="8694478" y="3205187"/>
            <a:ext cx="64294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B54721A-CEF7-FE43-B23B-811D6B80931C}"/>
              </a:ext>
            </a:extLst>
          </p:cNvPr>
          <p:cNvCxnSpPr>
            <a:cxnSpLocks/>
          </p:cNvCxnSpPr>
          <p:nvPr/>
        </p:nvCxnSpPr>
        <p:spPr>
          <a:xfrm>
            <a:off x="5705062" y="3205187"/>
            <a:ext cx="7793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482EA453-4C51-454A-A32A-18F8B255E0F0}"/>
              </a:ext>
            </a:extLst>
          </p:cNvPr>
          <p:cNvSpPr/>
          <p:nvPr/>
        </p:nvSpPr>
        <p:spPr>
          <a:xfrm>
            <a:off x="4837044" y="3485322"/>
            <a:ext cx="371061" cy="4903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A9DEBCB-4A6A-BB4A-9694-0A180C756E7A}"/>
              </a:ext>
            </a:extLst>
          </p:cNvPr>
          <p:cNvSpPr/>
          <p:nvPr/>
        </p:nvSpPr>
        <p:spPr>
          <a:xfrm>
            <a:off x="8694477" y="318052"/>
            <a:ext cx="3404757" cy="640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6043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669</Words>
  <Application>Microsoft Macintosh PowerPoint</Application>
  <PresentationFormat>Widescreen</PresentationFormat>
  <Paragraphs>230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Arial</vt:lpstr>
      <vt:lpstr>Calibri</vt:lpstr>
      <vt:lpstr>Calibri Light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KarelK</dc:creator>
  <cp:lastModifiedBy>KarelK</cp:lastModifiedBy>
  <cp:revision>103</cp:revision>
  <dcterms:created xsi:type="dcterms:W3CDTF">2018-10-19T18:11:35Z</dcterms:created>
  <dcterms:modified xsi:type="dcterms:W3CDTF">2018-10-20T12:30:30Z</dcterms:modified>
</cp:coreProperties>
</file>